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8" r:id="rId2"/>
    <p:sldId id="299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 G" initials="AG" lastIdx="1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99"/>
    <a:srgbClr val="FFFF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9" autoAdjust="0"/>
    <p:restoredTop sz="86364" autoAdjust="0"/>
  </p:normalViewPr>
  <p:slideViewPr>
    <p:cSldViewPr>
      <p:cViewPr>
        <p:scale>
          <a:sx n="80" d="100"/>
          <a:sy n="80" d="100"/>
        </p:scale>
        <p:origin x="-13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570A6-E8B6-46F6-ABE8-5A71927D084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1498-1BFA-47AB-9684-A33ACC83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2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7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8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7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4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7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5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0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546F-0247-4693-8AC0-CF0E1D2B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823" y="1150233"/>
            <a:ext cx="84582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000" dirty="0"/>
          </a:p>
          <a:p>
            <a:pPr>
              <a:spcAft>
                <a:spcPts val="600"/>
              </a:spcAft>
            </a:pPr>
            <a:r>
              <a:rPr lang="en-US" b="1" u="sng" dirty="0"/>
              <a:t>Topsfield </a:t>
            </a:r>
            <a:r>
              <a:rPr lang="en-US" b="1" u="sng" dirty="0" smtClean="0"/>
              <a:t>received </a:t>
            </a:r>
            <a:r>
              <a:rPr lang="en-US" b="1" u="sng" dirty="0"/>
              <a:t>$2.235 </a:t>
            </a:r>
            <a:r>
              <a:rPr lang="en-US" b="1" u="sng" dirty="0" smtClean="0"/>
              <a:t>M  </a:t>
            </a:r>
            <a:r>
              <a:rPr lang="en-US" b="1" u="sng" dirty="0"/>
              <a:t>($1.985 M + $</a:t>
            </a:r>
            <a:r>
              <a:rPr lang="en-US" b="1" u="sng" dirty="0" smtClean="0"/>
              <a:t>0.250 M</a:t>
            </a:r>
            <a:r>
              <a:rPr lang="en-US" b="1" u="sng" dirty="0"/>
              <a:t>)</a:t>
            </a:r>
            <a:endParaRPr lang="en-US" u="sng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Dec </a:t>
            </a:r>
            <a:r>
              <a:rPr lang="en-US" dirty="0"/>
              <a:t>31, 2024 funds must be </a:t>
            </a:r>
            <a:r>
              <a:rPr lang="en-US" dirty="0" smtClean="0"/>
              <a:t>committed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Dec </a:t>
            </a:r>
            <a:r>
              <a:rPr lang="en-US" dirty="0"/>
              <a:t>31, 2026 funds must be </a:t>
            </a:r>
            <a:r>
              <a:rPr lang="en-US" dirty="0" smtClean="0"/>
              <a:t>spent</a:t>
            </a:r>
            <a:endParaRPr lang="en-US" sz="1200" dirty="0"/>
          </a:p>
          <a:p>
            <a:pPr>
              <a:spcAft>
                <a:spcPts val="600"/>
              </a:spcAft>
            </a:pPr>
            <a:r>
              <a:rPr lang="en-US" b="1" u="sng" dirty="0" smtClean="0"/>
              <a:t>Categories </a:t>
            </a:r>
            <a:r>
              <a:rPr lang="en-US" b="1" u="sng" dirty="0"/>
              <a:t>of Eligible Uses: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 smtClean="0"/>
              <a:t>Support the COVID-19 </a:t>
            </a:r>
            <a:r>
              <a:rPr lang="en-US" b="1" u="sng" dirty="0" smtClean="0"/>
              <a:t>public health </a:t>
            </a:r>
            <a:r>
              <a:rPr lang="en-US" dirty="0" smtClean="0"/>
              <a:t>and </a:t>
            </a:r>
            <a:r>
              <a:rPr lang="en-US" b="1" u="sng" dirty="0" smtClean="0"/>
              <a:t>economic</a:t>
            </a:r>
            <a:r>
              <a:rPr lang="en-US" dirty="0" smtClean="0"/>
              <a:t> response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2.   Provide </a:t>
            </a:r>
            <a:r>
              <a:rPr lang="en-US" b="1" u="sng" dirty="0"/>
              <a:t>premium pay </a:t>
            </a:r>
            <a:r>
              <a:rPr lang="en-US" dirty="0"/>
              <a:t>for eligible workers performing essential work,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3.   Invest </a:t>
            </a:r>
            <a:r>
              <a:rPr lang="en-US" dirty="0"/>
              <a:t>in water, sewer, and broadband </a:t>
            </a:r>
            <a:r>
              <a:rPr lang="en-US" b="1" u="sng" dirty="0" smtClean="0"/>
              <a:t>infrastructure</a:t>
            </a:r>
            <a:endParaRPr lang="en-US" u="sng" dirty="0"/>
          </a:p>
          <a:p>
            <a:pPr marL="342900" indent="-342900">
              <a:spcAft>
                <a:spcPts val="600"/>
              </a:spcAft>
              <a:buFontTx/>
              <a:buAutoNum type="arabicPeriod" startAt="4"/>
            </a:pPr>
            <a:r>
              <a:rPr lang="en-US" dirty="0" smtClean="0"/>
              <a:t>Primary use - Replace </a:t>
            </a:r>
            <a:r>
              <a:rPr lang="en-US" b="1" u="sng" dirty="0" smtClean="0"/>
              <a:t>lost public sector revenue</a:t>
            </a:r>
            <a:r>
              <a:rPr lang="en-US" dirty="0" smtClean="0"/>
              <a:t>, using this funding </a:t>
            </a:r>
            <a:r>
              <a:rPr lang="en-US" b="1" u="sng" dirty="0" smtClean="0">
                <a:solidFill>
                  <a:srgbClr val="0070C0"/>
                </a:solidFill>
              </a:rPr>
              <a:t>to provide government services </a:t>
            </a:r>
            <a:r>
              <a:rPr lang="en-US" dirty="0" smtClean="0"/>
              <a:t>up to the amount of revenue loss due to the pandemic. </a:t>
            </a:r>
            <a:endParaRPr lang="en-US" sz="1200" b="1" u="sng" dirty="0" smtClean="0"/>
          </a:p>
          <a:p>
            <a:pPr>
              <a:spcAft>
                <a:spcPts val="1200"/>
              </a:spcAft>
            </a:pPr>
            <a:r>
              <a:rPr lang="en-US" b="1" u="sng" dirty="0" smtClean="0"/>
              <a:t>General </a:t>
            </a:r>
            <a:r>
              <a:rPr lang="en-US" b="1" u="sng" dirty="0"/>
              <a:t>Points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Funds </a:t>
            </a:r>
            <a:r>
              <a:rPr lang="en-US" dirty="0" smtClean="0"/>
              <a:t>are not required to </a:t>
            </a:r>
            <a:r>
              <a:rPr lang="en-US" dirty="0"/>
              <a:t>be appropriated at Town Meeting,</a:t>
            </a:r>
            <a:r>
              <a:rPr lang="en-US" i="1" dirty="0"/>
              <a:t> but can be used to fund warrant </a:t>
            </a:r>
            <a:r>
              <a:rPr lang="en-US" i="1" dirty="0" smtClean="0"/>
              <a:t>articles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Funds </a:t>
            </a:r>
            <a:r>
              <a:rPr lang="en-US" i="1" u="sng" dirty="0"/>
              <a:t>cannot be used</a:t>
            </a:r>
            <a:r>
              <a:rPr lang="en-US" dirty="0"/>
              <a:t> for stabilization funds, pension funds, debt service, borrowing costs, or as a match for federal grants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American Recovery Plan Act of 2021</a:t>
            </a:r>
            <a:br>
              <a:rPr lang="en-US" sz="2400" dirty="0"/>
            </a:br>
            <a:r>
              <a:rPr lang="en-US" sz="2400" dirty="0"/>
              <a:t>”ARPA</a:t>
            </a:r>
            <a:r>
              <a:rPr lang="en-US" sz="2400" dirty="0" smtClean="0"/>
              <a:t>”  Overview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19200"/>
            <a:ext cx="7543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u="sng" dirty="0" smtClean="0"/>
              <a:t>Process to Allocate Topsfield ARPA Funds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 ARPA working group is advisory. </a:t>
            </a:r>
            <a:r>
              <a:rPr lang="en-US" sz="2000" dirty="0"/>
              <a:t> </a:t>
            </a:r>
            <a:r>
              <a:rPr lang="en-US" sz="2000" dirty="0" smtClean="0"/>
              <a:t>Their function is to develop a list of potential projects for the Town Administrator and Select Board. 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 steps taken in this process: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Build a group understanding of the “Final” ARPA rules, regulations and reporting requirements.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Develop a list of criteria for choosing suitable projects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Identify </a:t>
            </a:r>
            <a:r>
              <a:rPr lang="en-US" sz="2000" dirty="0"/>
              <a:t>e</a:t>
            </a:r>
            <a:r>
              <a:rPr lang="en-US" sz="2000" dirty="0" smtClean="0"/>
              <a:t>ligible projects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spcAft>
                <a:spcPts val="600"/>
              </a:spcAft>
              <a:tabLst>
                <a:tab pos="574675" algn="l"/>
              </a:tabLst>
            </a:pPr>
            <a:r>
              <a:rPr lang="en-US" sz="2000" dirty="0" smtClean="0"/>
              <a:t>	- </a:t>
            </a:r>
            <a:r>
              <a:rPr lang="en-US" dirty="0" smtClean="0"/>
              <a:t>New capital projects (most come from 5 year capital plan)</a:t>
            </a:r>
          </a:p>
          <a:p>
            <a:pPr>
              <a:spcAft>
                <a:spcPts val="600"/>
              </a:spcAft>
              <a:tabLst>
                <a:tab pos="574675" algn="l"/>
              </a:tabLst>
            </a:pPr>
            <a:r>
              <a:rPr lang="en-US" dirty="0" smtClean="0"/>
              <a:t>	- Approved FY23 capital warrants.  (fund with ARPA, saving Free Cash)</a:t>
            </a:r>
          </a:p>
          <a:p>
            <a:pPr>
              <a:spcAft>
                <a:spcPts val="600"/>
              </a:spcAft>
              <a:tabLst>
                <a:tab pos="574675" algn="l"/>
              </a:tabLst>
            </a:pPr>
            <a:r>
              <a:rPr lang="en-US" dirty="0" smtClean="0"/>
              <a:t>	- Transformative investments public / private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Together with Town Administrator, recommend ARPA projects to Select Board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038" y="459432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233613" algn="l"/>
              </a:tabLst>
            </a:pPr>
            <a:r>
              <a:rPr lang="en-US" sz="2400" dirty="0" smtClean="0"/>
              <a:t>Topsfield ARPA Process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u="sng" dirty="0"/>
              <a:t>Criteria for </a:t>
            </a:r>
            <a:r>
              <a:rPr lang="en-US" sz="2000" b="1" u="sng" dirty="0" smtClean="0"/>
              <a:t>Projects by Topsfield ARPA working group</a:t>
            </a:r>
            <a:endParaRPr lang="en-US" sz="2000" b="1" u="sng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Must meet </a:t>
            </a:r>
            <a:r>
              <a:rPr lang="en-US" sz="2000" dirty="0" smtClean="0"/>
              <a:t>ARPA eligibility </a:t>
            </a:r>
            <a:r>
              <a:rPr lang="en-US" sz="2000" dirty="0"/>
              <a:t>requirements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Larger projects preferred </a:t>
            </a:r>
            <a:r>
              <a:rPr lang="en-US" sz="2000" dirty="0" smtClean="0"/>
              <a:t>for reporting ease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Capital </a:t>
            </a:r>
            <a:r>
              <a:rPr lang="en-US" sz="2000" dirty="0"/>
              <a:t>projects that </a:t>
            </a:r>
            <a:r>
              <a:rPr lang="en-US" sz="2000" dirty="0" smtClean="0"/>
              <a:t>have been approved or would normally be expected to be funded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ARPA </a:t>
            </a:r>
            <a:r>
              <a:rPr lang="en-US" sz="2000" dirty="0"/>
              <a:t>awards used for one time </a:t>
            </a:r>
            <a:r>
              <a:rPr lang="en-US" sz="2000" dirty="0" smtClean="0"/>
              <a:t>expenditures 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American Recovery Plan Act of 2021</a:t>
            </a:r>
            <a:br>
              <a:rPr lang="en-US" sz="2400" dirty="0"/>
            </a:br>
            <a:r>
              <a:rPr lang="en-US" sz="2400" dirty="0"/>
              <a:t>”ARPA”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46F-0247-4693-8AC0-CF0E1D2B4637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4198203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Priority is large capital projects that would normally be funded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562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Primary strategy is to use ARPA funds to save Free Cash – Use to Build Capital Stabilization Fund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324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295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256</cp:revision>
  <dcterms:created xsi:type="dcterms:W3CDTF">2022-01-02T15:41:01Z</dcterms:created>
  <dcterms:modified xsi:type="dcterms:W3CDTF">2022-08-11T23:31:50Z</dcterms:modified>
</cp:coreProperties>
</file>