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0" r:id="rId1"/>
  </p:sldMasterIdLst>
  <p:notesMasterIdLst>
    <p:notesMasterId r:id="rId37"/>
  </p:notesMasterIdLst>
  <p:sldIdLst>
    <p:sldId id="256" r:id="rId2"/>
    <p:sldId id="292" r:id="rId3"/>
    <p:sldId id="270" r:id="rId4"/>
    <p:sldId id="290" r:id="rId5"/>
    <p:sldId id="271" r:id="rId6"/>
    <p:sldId id="277" r:id="rId7"/>
    <p:sldId id="284" r:id="rId8"/>
    <p:sldId id="287" r:id="rId9"/>
    <p:sldId id="286" r:id="rId10"/>
    <p:sldId id="293" r:id="rId11"/>
    <p:sldId id="289" r:id="rId12"/>
    <p:sldId id="296" r:id="rId13"/>
    <p:sldId id="295" r:id="rId14"/>
    <p:sldId id="291" r:id="rId15"/>
    <p:sldId id="299" r:id="rId16"/>
    <p:sldId id="266" r:id="rId17"/>
    <p:sldId id="301" r:id="rId18"/>
    <p:sldId id="263" r:id="rId19"/>
    <p:sldId id="307" r:id="rId20"/>
    <p:sldId id="280" r:id="rId21"/>
    <p:sldId id="294" r:id="rId22"/>
    <p:sldId id="308" r:id="rId23"/>
    <p:sldId id="309" r:id="rId24"/>
    <p:sldId id="310" r:id="rId25"/>
    <p:sldId id="311" r:id="rId26"/>
    <p:sldId id="312" r:id="rId27"/>
    <p:sldId id="313" r:id="rId28"/>
    <p:sldId id="314" r:id="rId29"/>
    <p:sldId id="300" r:id="rId30"/>
    <p:sldId id="302" r:id="rId31"/>
    <p:sldId id="303" r:id="rId32"/>
    <p:sldId id="258" r:id="rId33"/>
    <p:sldId id="259" r:id="rId34"/>
    <p:sldId id="260" r:id="rId35"/>
    <p:sldId id="305" r:id="rId3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16EF98A-FF01-4226-A571-E3A035267D98}">
          <p14:sldIdLst>
            <p14:sldId id="256"/>
            <p14:sldId id="292"/>
            <p14:sldId id="270"/>
            <p14:sldId id="290"/>
            <p14:sldId id="271"/>
            <p14:sldId id="277"/>
            <p14:sldId id="284"/>
            <p14:sldId id="287"/>
            <p14:sldId id="286"/>
            <p14:sldId id="293"/>
            <p14:sldId id="289"/>
            <p14:sldId id="296"/>
            <p14:sldId id="295"/>
            <p14:sldId id="291"/>
            <p14:sldId id="299"/>
            <p14:sldId id="266"/>
            <p14:sldId id="301"/>
            <p14:sldId id="263"/>
            <p14:sldId id="307"/>
            <p14:sldId id="280"/>
            <p14:sldId id="294"/>
            <p14:sldId id="308"/>
            <p14:sldId id="309"/>
            <p14:sldId id="310"/>
            <p14:sldId id="311"/>
            <p14:sldId id="312"/>
            <p14:sldId id="313"/>
            <p14:sldId id="314"/>
            <p14:sldId id="300"/>
            <p14:sldId id="302"/>
            <p14:sldId id="303"/>
            <p14:sldId id="258"/>
            <p14:sldId id="259"/>
            <p14:sldId id="260"/>
            <p14:sldId id="30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0" d="100"/>
          <a:sy n="80" d="100"/>
        </p:scale>
        <p:origin x="48"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267D736-1773-44F9-BDA0-A0DEF29B614E}" type="datetimeFigureOut">
              <a:rPr lang="en-US" smtClean="0"/>
              <a:t>6/8/2022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993C9BB-BB32-47A2-BF2A-DD95D002D168}" type="slidenum">
              <a:rPr lang="en-US" smtClean="0"/>
              <a:t>‹#›</a:t>
            </a:fld>
            <a:endParaRPr lang="en-US"/>
          </a:p>
        </p:txBody>
      </p:sp>
    </p:spTree>
    <p:extLst>
      <p:ext uri="{BB962C8B-B14F-4D97-AF65-F5344CB8AC3E}">
        <p14:creationId xmlns:p14="http://schemas.microsoft.com/office/powerpoint/2010/main" val="1317407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12192000" cy="6858000"/>
            <a:chOff x="0" y="0"/>
            <a:chExt cx="12192000" cy="6858000"/>
          </a:xfrm>
        </p:grpSpPr>
        <p:sp>
          <p:nvSpPr>
            <p:cNvPr id="8" name="Rectangle 7"/>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76279" y="1792223"/>
            <a:ext cx="990599" cy="304799"/>
          </a:xfrm>
        </p:spPr>
        <p:txBody>
          <a:bodyPr anchor="t"/>
          <a:lstStyle>
            <a:lvl1pPr algn="l">
              <a:defRPr b="0" i="0">
                <a:solidFill>
                  <a:schemeClr val="bg1"/>
                </a:solidFill>
              </a:defRPr>
            </a:lvl1pPr>
          </a:lstStyle>
          <a:p>
            <a:fld id="{978E2BE0-8968-4750-A474-45656204C7BA}" type="datetime1">
              <a:rPr lang="en-US" smtClean="0"/>
              <a:t>6/8/2022</a:t>
            </a:fld>
            <a:endParaRPr lang="en-US"/>
          </a:p>
        </p:txBody>
      </p:sp>
      <p:sp>
        <p:nvSpPr>
          <p:cNvPr id="5" name="Footer Placeholder 4"/>
          <p:cNvSpPr>
            <a:spLocks noGrp="1"/>
          </p:cNvSpPr>
          <p:nvPr>
            <p:ph type="ftr" sz="quarter" idx="11"/>
          </p:nvPr>
        </p:nvSpPr>
        <p:spPr bwMode="gray">
          <a:xfrm rot="5400000">
            <a:off x="8963575" y="3226820"/>
            <a:ext cx="3859795" cy="304801"/>
          </a:xfrm>
        </p:spPr>
        <p:txBody>
          <a:bodyPr anchor="b"/>
          <a:lstStyle>
            <a:lvl1pPr>
              <a:defRPr b="0" i="0">
                <a:solidFill>
                  <a:schemeClr val="bg1"/>
                </a:solidFill>
              </a:defRPr>
            </a:lvl1pPr>
          </a:lstStyle>
          <a:p>
            <a:r>
              <a:rPr lang="en-US"/>
              <a:t>For Questions and Comments please email: kharutunian@topsfield-ma.gov</a:t>
            </a:r>
          </a:p>
        </p:txBody>
      </p:sp>
      <p:sp>
        <p:nvSpPr>
          <p:cNvPr id="17" name="Rectangle 16"/>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vl1pPr>
          </a:lstStyle>
          <a:p>
            <a:fld id="{8DA16EEE-0B34-4014-870A-3ED988AEAFC3}" type="slidenum">
              <a:rPr lang="en-US" smtClean="0"/>
              <a:t>‹#›</a:t>
            </a:fld>
            <a:endParaRPr lang="en-US"/>
          </a:p>
        </p:txBody>
      </p:sp>
    </p:spTree>
    <p:extLst>
      <p:ext uri="{BB962C8B-B14F-4D97-AF65-F5344CB8AC3E}">
        <p14:creationId xmlns:p14="http://schemas.microsoft.com/office/powerpoint/2010/main" val="3758663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5945"/>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2683"/>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3E2B245-E7BE-440B-B6D7-EBCCE28C1075}" type="datetime1">
              <a:rPr lang="en-US" smtClean="0"/>
              <a:t>6/8/2022</a:t>
            </a:fld>
            <a:endParaRPr lang="en-US"/>
          </a:p>
        </p:txBody>
      </p:sp>
      <p:sp>
        <p:nvSpPr>
          <p:cNvPr id="6" name="Footer Placeholder 5"/>
          <p:cNvSpPr>
            <a:spLocks noGrp="1"/>
          </p:cNvSpPr>
          <p:nvPr>
            <p:ph type="ftr" sz="quarter" idx="11"/>
          </p:nvPr>
        </p:nvSpPr>
        <p:spPr/>
        <p:txBody>
          <a:bodyPr/>
          <a:lstStyle/>
          <a:p>
            <a:r>
              <a:rPr lang="en-US"/>
              <a:t>For Questions and Comments please email: kharutunian@topsfield-ma.gov</a:t>
            </a:r>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8DA16EEE-0B34-4014-870A-3ED988AEAFC3}" type="slidenum">
              <a:rPr lang="en-US" smtClean="0"/>
              <a:t>‹#›</a:t>
            </a:fld>
            <a:endParaRPr lang="en-US"/>
          </a:p>
        </p:txBody>
      </p:sp>
    </p:spTree>
    <p:extLst>
      <p:ext uri="{BB962C8B-B14F-4D97-AF65-F5344CB8AC3E}">
        <p14:creationId xmlns:p14="http://schemas.microsoft.com/office/powerpoint/2010/main" val="922518283"/>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nchor="ct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B3E2B245-E7BE-440B-B6D7-EBCCE28C1075}" type="datetime1">
              <a:rPr lang="en-US" smtClean="0"/>
              <a:t>6/8/2022</a:t>
            </a:fld>
            <a:endParaRPr lang="en-US"/>
          </a:p>
        </p:txBody>
      </p:sp>
      <p:sp>
        <p:nvSpPr>
          <p:cNvPr id="5" name="Footer Placeholder 4"/>
          <p:cNvSpPr>
            <a:spLocks noGrp="1"/>
          </p:cNvSpPr>
          <p:nvPr>
            <p:ph type="ftr" sz="quarter" idx="11"/>
          </p:nvPr>
        </p:nvSpPr>
        <p:spPr/>
        <p:txBody>
          <a:bodyPr/>
          <a:lstStyle/>
          <a:p>
            <a:r>
              <a:rPr lang="en-US"/>
              <a:t>For Questions and Comments please email: kharutunian@topsfield-ma.gov</a:t>
            </a:r>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DA16EEE-0B34-4014-870A-3ED988AEAFC3}" type="slidenum">
              <a:rPr lang="en-US" smtClean="0"/>
              <a:t>‹#›</a:t>
            </a:fld>
            <a:endParaRPr lang="en-US"/>
          </a:p>
        </p:txBody>
      </p:sp>
    </p:spTree>
    <p:extLst>
      <p:ext uri="{BB962C8B-B14F-4D97-AF65-F5344CB8AC3E}">
        <p14:creationId xmlns:p14="http://schemas.microsoft.com/office/powerpoint/2010/main" val="1544910545"/>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6" name="Rectangle 15"/>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TextBox 10"/>
          <p:cNvSpPr txBox="1"/>
          <p:nvPr/>
        </p:nvSpPr>
        <p:spPr bwMode="gray">
          <a:xfrm>
            <a:off x="898295" y="603589"/>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13" name="TextBox 12"/>
          <p:cNvSpPr txBox="1"/>
          <p:nvPr/>
        </p:nvSpPr>
        <p:spPr bwMode="gray">
          <a:xfrm>
            <a:off x="9705137" y="2613787"/>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74801" y="980517"/>
            <a:ext cx="8460983" cy="2705034"/>
          </a:xfrm>
        </p:spPr>
        <p:txBody>
          <a:bodyPr anchor="ct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86515"/>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5014393"/>
            <a:ext cx="8825659" cy="1012664"/>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B3E2B245-E7BE-440B-B6D7-EBCCE28C1075}" type="datetime1">
              <a:rPr lang="en-US" smtClean="0"/>
              <a:t>6/8/2022</a:t>
            </a:fld>
            <a:endParaRPr lang="en-US"/>
          </a:p>
        </p:txBody>
      </p:sp>
      <p:sp>
        <p:nvSpPr>
          <p:cNvPr id="5" name="Footer Placeholder 4"/>
          <p:cNvSpPr>
            <a:spLocks noGrp="1"/>
          </p:cNvSpPr>
          <p:nvPr>
            <p:ph type="ftr" sz="quarter" idx="11"/>
          </p:nvPr>
        </p:nvSpPr>
        <p:spPr/>
        <p:txBody>
          <a:bodyPr/>
          <a:lstStyle/>
          <a:p>
            <a:r>
              <a:rPr lang="en-US"/>
              <a:t>For Questions and Comments please email: kharutunian@topsfield-ma.gov</a:t>
            </a:r>
          </a:p>
        </p:txBody>
      </p:sp>
      <p:sp>
        <p:nvSpPr>
          <p:cNvPr id="24" name="Rectangle 23"/>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DA16EEE-0B34-4014-870A-3ED988AEAFC3}" type="slidenum">
              <a:rPr lang="en-US" smtClean="0"/>
              <a:t>‹#›</a:t>
            </a:fld>
            <a:endParaRPr lang="en-US"/>
          </a:p>
        </p:txBody>
      </p:sp>
    </p:spTree>
    <p:extLst>
      <p:ext uri="{BB962C8B-B14F-4D97-AF65-F5344CB8AC3E}">
        <p14:creationId xmlns:p14="http://schemas.microsoft.com/office/powerpoint/2010/main" val="61827246"/>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2404477"/>
            <a:ext cx="8825659" cy="178870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38587" y="5024967"/>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3E2B245-E7BE-440B-B6D7-EBCCE28C1075}" type="datetime1">
              <a:rPr lang="en-US" smtClean="0"/>
              <a:t>6/8/2022</a:t>
            </a:fld>
            <a:endParaRPr lang="en-US"/>
          </a:p>
        </p:txBody>
      </p:sp>
      <p:sp>
        <p:nvSpPr>
          <p:cNvPr id="5" name="Footer Placeholder 4"/>
          <p:cNvSpPr>
            <a:spLocks noGrp="1"/>
          </p:cNvSpPr>
          <p:nvPr>
            <p:ph type="ftr" sz="quarter" idx="11"/>
          </p:nvPr>
        </p:nvSpPr>
        <p:spPr/>
        <p:txBody>
          <a:bodyPr/>
          <a:lstStyle/>
          <a:p>
            <a:r>
              <a:rPr lang="en-US"/>
              <a:t>For Questions and Comments please email: kharutunian@topsfield-ma.gov</a:t>
            </a:r>
          </a:p>
        </p:txBody>
      </p:sp>
      <p:sp>
        <p:nvSpPr>
          <p:cNvPr id="12" name="Rectangle 11"/>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DA16EEE-0B34-4014-870A-3ED988AEAFC3}" type="slidenum">
              <a:rPr lang="en-US" smtClean="0"/>
              <a:t>‹#›</a:t>
            </a:fld>
            <a:endParaRPr lang="en-US"/>
          </a:p>
        </p:txBody>
      </p:sp>
    </p:spTree>
    <p:extLst>
      <p:ext uri="{BB962C8B-B14F-4D97-AF65-F5344CB8AC3E}">
        <p14:creationId xmlns:p14="http://schemas.microsoft.com/office/powerpoint/2010/main" val="3083911559"/>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109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4" y="3187261"/>
            <a:ext cx="3129168" cy="28397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10999"/>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87261"/>
            <a:ext cx="3145380" cy="28397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6701" y="2603500"/>
            <a:ext cx="315744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6700" y="3187261"/>
            <a:ext cx="3161029" cy="283979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3E2B245-E7BE-440B-B6D7-EBCCE28C1075}" type="datetime1">
              <a:rPr lang="en-US" smtClean="0"/>
              <a:t>6/8/2022</a:t>
            </a:fld>
            <a:endParaRPr lang="en-US"/>
          </a:p>
        </p:txBody>
      </p:sp>
      <p:sp>
        <p:nvSpPr>
          <p:cNvPr id="8" name="Footer Placeholder 7"/>
          <p:cNvSpPr>
            <a:spLocks noGrp="1"/>
          </p:cNvSpPr>
          <p:nvPr>
            <p:ph type="ftr" sz="quarter" idx="11"/>
          </p:nvPr>
        </p:nvSpPr>
        <p:spPr/>
        <p:txBody>
          <a:bodyPr/>
          <a:lstStyle/>
          <a:p>
            <a:r>
              <a:rPr lang="en-US"/>
              <a:t>For Questions and Comments please email: kharutunian@topsfield-ma.gov</a:t>
            </a:r>
          </a:p>
        </p:txBody>
      </p:sp>
      <p:sp>
        <p:nvSpPr>
          <p:cNvPr id="9" name="Slide Number Placeholder 8"/>
          <p:cNvSpPr>
            <a:spLocks noGrp="1"/>
          </p:cNvSpPr>
          <p:nvPr>
            <p:ph type="sldNum" sz="quarter" idx="12"/>
          </p:nvPr>
        </p:nvSpPr>
        <p:spPr/>
        <p:txBody>
          <a:bodyPr/>
          <a:lstStyle/>
          <a:p>
            <a:fld id="{8DA16EEE-0B34-4014-870A-3ED988AEAFC3}" type="slidenum">
              <a:rPr lang="en-US" smtClean="0"/>
              <a:t>‹#›</a:t>
            </a:fld>
            <a:endParaRPr lang="en-US"/>
          </a:p>
        </p:txBody>
      </p:sp>
    </p:spTree>
    <p:extLst>
      <p:ext uri="{BB962C8B-B14F-4D97-AF65-F5344CB8AC3E}">
        <p14:creationId xmlns:p14="http://schemas.microsoft.com/office/powerpoint/2010/main" val="2900421094"/>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20744" cy="576263"/>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1334552" y="2611246"/>
            <a:ext cx="2691242" cy="158376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20745"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4748463" y="2642840"/>
            <a:ext cx="2691242" cy="155217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09107"/>
            <a:ext cx="3050438" cy="92140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3434"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8163031" y="2618992"/>
            <a:ext cx="2691242" cy="157601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09107"/>
            <a:ext cx="3054127" cy="89634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21" name="Straight Connector 20"/>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3E2B245-E7BE-440B-B6D7-EBCCE28C1075}" type="datetime1">
              <a:rPr lang="en-US" smtClean="0"/>
              <a:t>6/8/2022</a:t>
            </a:fld>
            <a:endParaRPr lang="en-US"/>
          </a:p>
        </p:txBody>
      </p:sp>
      <p:sp>
        <p:nvSpPr>
          <p:cNvPr id="8" name="Footer Placeholder 7"/>
          <p:cNvSpPr>
            <a:spLocks noGrp="1"/>
          </p:cNvSpPr>
          <p:nvPr>
            <p:ph type="ftr" sz="quarter" idx="11"/>
          </p:nvPr>
        </p:nvSpPr>
        <p:spPr/>
        <p:txBody>
          <a:bodyPr/>
          <a:lstStyle/>
          <a:p>
            <a:r>
              <a:rPr lang="en-US"/>
              <a:t>For Questions and Comments please email: kharutunian@topsfield-ma.gov</a:t>
            </a:r>
          </a:p>
        </p:txBody>
      </p:sp>
      <p:sp>
        <p:nvSpPr>
          <p:cNvPr id="9" name="Slide Number Placeholder 8"/>
          <p:cNvSpPr>
            <a:spLocks noGrp="1"/>
          </p:cNvSpPr>
          <p:nvPr>
            <p:ph type="sldNum" sz="quarter" idx="12"/>
          </p:nvPr>
        </p:nvSpPr>
        <p:spPr/>
        <p:txBody>
          <a:bodyPr/>
          <a:lstStyle/>
          <a:p>
            <a:fld id="{8DA16EEE-0B34-4014-870A-3ED988AEAFC3}" type="slidenum">
              <a:rPr lang="en-US" smtClean="0"/>
              <a:t>‹#›</a:t>
            </a:fld>
            <a:endParaRPr lang="en-US"/>
          </a:p>
        </p:txBody>
      </p:sp>
    </p:spTree>
    <p:extLst>
      <p:ext uri="{BB962C8B-B14F-4D97-AF65-F5344CB8AC3E}">
        <p14:creationId xmlns:p14="http://schemas.microsoft.com/office/powerpoint/2010/main" val="427706030"/>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7A081F-6AF8-40E3-BFE5-4C07C04A7D89}" type="datetime1">
              <a:rPr lang="en-US" smtClean="0"/>
              <a:t>6/8/2022</a:t>
            </a:fld>
            <a:endParaRPr lang="en-US"/>
          </a:p>
        </p:txBody>
      </p:sp>
      <p:sp>
        <p:nvSpPr>
          <p:cNvPr id="5" name="Footer Placeholder 4"/>
          <p:cNvSpPr>
            <a:spLocks noGrp="1"/>
          </p:cNvSpPr>
          <p:nvPr>
            <p:ph type="ftr" sz="quarter" idx="11"/>
          </p:nvPr>
        </p:nvSpPr>
        <p:spPr/>
        <p:txBody>
          <a:bodyPr/>
          <a:lstStyle/>
          <a:p>
            <a:r>
              <a:rPr lang="en-US"/>
              <a:t>For Questions and Comments please email: kharutunian@topsfield-ma.gov</a:t>
            </a:r>
          </a:p>
        </p:txBody>
      </p:sp>
      <p:sp>
        <p:nvSpPr>
          <p:cNvPr id="6" name="Slide Number Placeholder 5"/>
          <p:cNvSpPr>
            <a:spLocks noGrp="1"/>
          </p:cNvSpPr>
          <p:nvPr>
            <p:ph type="sldNum" sz="quarter" idx="12"/>
          </p:nvPr>
        </p:nvSpPr>
        <p:spPr/>
        <p:txBody>
          <a:bodyPr/>
          <a:lstStyle/>
          <a:p>
            <a:fld id="{8DA16EEE-0B34-4014-870A-3ED988AEAFC3}" type="slidenum">
              <a:rPr lang="en-US" smtClean="0"/>
              <a:t>‹#›</a:t>
            </a:fld>
            <a:endParaRPr lang="en-US"/>
          </a:p>
        </p:txBody>
      </p:sp>
    </p:spTree>
    <p:extLst>
      <p:ext uri="{BB962C8B-B14F-4D97-AF65-F5344CB8AC3E}">
        <p14:creationId xmlns:p14="http://schemas.microsoft.com/office/powerpoint/2010/main" val="4165690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97430"/>
            <a:ext cx="1409965" cy="4729626"/>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97429"/>
            <a:ext cx="6247546" cy="472962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3CBAD8-7103-446E-A165-4486A52B2AD2}" type="datetime1">
              <a:rPr lang="en-US" smtClean="0"/>
              <a:t>6/8/2022</a:t>
            </a:fld>
            <a:endParaRPr lang="en-US"/>
          </a:p>
        </p:txBody>
      </p:sp>
      <p:sp>
        <p:nvSpPr>
          <p:cNvPr id="5" name="Footer Placeholder 4"/>
          <p:cNvSpPr>
            <a:spLocks noGrp="1"/>
          </p:cNvSpPr>
          <p:nvPr>
            <p:ph type="ftr" sz="quarter" idx="11"/>
          </p:nvPr>
        </p:nvSpPr>
        <p:spPr/>
        <p:txBody>
          <a:bodyPr/>
          <a:lstStyle/>
          <a:p>
            <a:r>
              <a:rPr lang="en-US"/>
              <a:t>For Questions and Comments please email: kharutunian@topsfield-ma.gov</a:t>
            </a:r>
          </a:p>
        </p:txBody>
      </p:sp>
      <p:sp>
        <p:nvSpPr>
          <p:cNvPr id="18" name="Rectangle 17"/>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DA16EEE-0B34-4014-870A-3ED988AEAFC3}" type="slidenum">
              <a:rPr lang="en-US" smtClean="0"/>
              <a:t>‹#›</a:t>
            </a:fld>
            <a:endParaRPr lang="en-US"/>
          </a:p>
        </p:txBody>
      </p:sp>
    </p:spTree>
    <p:extLst>
      <p:ext uri="{BB962C8B-B14F-4D97-AF65-F5344CB8AC3E}">
        <p14:creationId xmlns:p14="http://schemas.microsoft.com/office/powerpoint/2010/main" val="3413283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5A0C16-E151-4140-B0FB-CD78F11D8218}" type="datetime1">
              <a:rPr lang="en-US" smtClean="0"/>
              <a:t>6/8/2022</a:t>
            </a:fld>
            <a:endParaRPr lang="en-US"/>
          </a:p>
        </p:txBody>
      </p:sp>
      <p:sp>
        <p:nvSpPr>
          <p:cNvPr id="5" name="Footer Placeholder 4"/>
          <p:cNvSpPr>
            <a:spLocks noGrp="1"/>
          </p:cNvSpPr>
          <p:nvPr>
            <p:ph type="ftr" sz="quarter" idx="11"/>
          </p:nvPr>
        </p:nvSpPr>
        <p:spPr/>
        <p:txBody>
          <a:bodyPr/>
          <a:lstStyle/>
          <a:p>
            <a:r>
              <a:rPr lang="en-US"/>
              <a:t>For Questions and Comments please email: kharutunian@topsfield-ma.gov</a:t>
            </a:r>
          </a:p>
        </p:txBody>
      </p:sp>
      <p:sp>
        <p:nvSpPr>
          <p:cNvPr id="6" name="Slide Number Placeholder 5"/>
          <p:cNvSpPr>
            <a:spLocks noGrp="1"/>
          </p:cNvSpPr>
          <p:nvPr>
            <p:ph type="sldNum" sz="quarter" idx="12"/>
          </p:nvPr>
        </p:nvSpPr>
        <p:spPr/>
        <p:txBody>
          <a:bodyPr/>
          <a:lstStyle/>
          <a:p>
            <a:fld id="{8DA16EEE-0B34-4014-870A-3ED988AEAFC3}" type="slidenum">
              <a:rPr lang="en-US" smtClean="0"/>
              <a:t>‹#›</a:t>
            </a:fld>
            <a:endParaRPr lang="en-US"/>
          </a:p>
        </p:txBody>
      </p:sp>
    </p:spTree>
    <p:extLst>
      <p:ext uri="{BB962C8B-B14F-4D97-AF65-F5344CB8AC3E}">
        <p14:creationId xmlns:p14="http://schemas.microsoft.com/office/powerpoint/2010/main" val="207105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4"/>
            <a:ext cx="4351023" cy="2283823"/>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6991A0-EFFB-49D5-9424-82AE1A4E5849}" type="datetime1">
              <a:rPr lang="en-US" smtClean="0"/>
              <a:t>6/8/2022</a:t>
            </a:fld>
            <a:endParaRPr lang="en-US"/>
          </a:p>
        </p:txBody>
      </p:sp>
      <p:sp>
        <p:nvSpPr>
          <p:cNvPr id="5" name="Footer Placeholder 4"/>
          <p:cNvSpPr>
            <a:spLocks noGrp="1"/>
          </p:cNvSpPr>
          <p:nvPr>
            <p:ph type="ftr" sz="quarter" idx="11"/>
          </p:nvPr>
        </p:nvSpPr>
        <p:spPr/>
        <p:txBody>
          <a:bodyPr/>
          <a:lstStyle/>
          <a:p>
            <a:r>
              <a:rPr lang="en-US"/>
              <a:t>For Questions and Comments please email: kharutunian@topsfield-ma.gov</a:t>
            </a:r>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DA16EEE-0B34-4014-870A-3ED988AEAFC3}" type="slidenum">
              <a:rPr lang="en-US" smtClean="0"/>
              <a:t>‹#›</a:t>
            </a:fld>
            <a:endParaRPr lang="en-US"/>
          </a:p>
        </p:txBody>
      </p:sp>
    </p:spTree>
    <p:extLst>
      <p:ext uri="{BB962C8B-B14F-4D97-AF65-F5344CB8AC3E}">
        <p14:creationId xmlns:p14="http://schemas.microsoft.com/office/powerpoint/2010/main" val="1114324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1368" y="2603500"/>
            <a:ext cx="4828744"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1" y="2603500"/>
            <a:ext cx="4825159" cy="337770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F8D4C5-EF0F-4654-B737-BB83D9269CEC}" type="datetime1">
              <a:rPr lang="en-US" smtClean="0"/>
              <a:t>6/8/2022</a:t>
            </a:fld>
            <a:endParaRPr lang="en-US"/>
          </a:p>
        </p:txBody>
      </p:sp>
      <p:sp>
        <p:nvSpPr>
          <p:cNvPr id="6" name="Footer Placeholder 5"/>
          <p:cNvSpPr>
            <a:spLocks noGrp="1"/>
          </p:cNvSpPr>
          <p:nvPr>
            <p:ph type="ftr" sz="quarter" idx="11"/>
          </p:nvPr>
        </p:nvSpPr>
        <p:spPr/>
        <p:txBody>
          <a:bodyPr/>
          <a:lstStyle/>
          <a:p>
            <a:r>
              <a:rPr lang="en-US"/>
              <a:t>For Questions and Comments please email: kharutunian@topsfield-ma.gov</a:t>
            </a:r>
          </a:p>
        </p:txBody>
      </p:sp>
      <p:sp>
        <p:nvSpPr>
          <p:cNvPr id="7" name="Slide Number Placeholder 6"/>
          <p:cNvSpPr>
            <a:spLocks noGrp="1"/>
          </p:cNvSpPr>
          <p:nvPr>
            <p:ph type="sldNum" sz="quarter" idx="12"/>
          </p:nvPr>
        </p:nvSpPr>
        <p:spPr/>
        <p:txBody>
          <a:bodyPr/>
          <a:lstStyle/>
          <a:p>
            <a:fld id="{8DA16EEE-0B34-4014-870A-3ED988AEAFC3}" type="slidenum">
              <a:rPr lang="en-US" smtClean="0"/>
              <a:t>‹#›</a:t>
            </a:fld>
            <a:endParaRPr lang="en-US"/>
          </a:p>
        </p:txBody>
      </p:sp>
    </p:spTree>
    <p:extLst>
      <p:ext uri="{BB962C8B-B14F-4D97-AF65-F5344CB8AC3E}">
        <p14:creationId xmlns:p14="http://schemas.microsoft.com/office/powerpoint/2010/main" val="2054683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36063"/>
            <a:ext cx="48251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212326"/>
            <a:ext cx="4825158" cy="280747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1" y="2603499"/>
            <a:ext cx="4825160" cy="608825"/>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212327"/>
            <a:ext cx="4825159" cy="280747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0606BB-270A-47BC-91E8-3533374E5555}" type="datetime1">
              <a:rPr lang="en-US" smtClean="0"/>
              <a:t>6/8/2022</a:t>
            </a:fld>
            <a:endParaRPr lang="en-US"/>
          </a:p>
        </p:txBody>
      </p:sp>
      <p:sp>
        <p:nvSpPr>
          <p:cNvPr id="8" name="Footer Placeholder 7"/>
          <p:cNvSpPr>
            <a:spLocks noGrp="1"/>
          </p:cNvSpPr>
          <p:nvPr>
            <p:ph type="ftr" sz="quarter" idx="11"/>
          </p:nvPr>
        </p:nvSpPr>
        <p:spPr/>
        <p:txBody>
          <a:bodyPr/>
          <a:lstStyle/>
          <a:p>
            <a:r>
              <a:rPr lang="en-US"/>
              <a:t>For Questions and Comments please email: kharutunian@topsfield-ma.gov</a:t>
            </a:r>
          </a:p>
        </p:txBody>
      </p:sp>
      <p:sp>
        <p:nvSpPr>
          <p:cNvPr id="9" name="Slide Number Placeholder 8"/>
          <p:cNvSpPr>
            <a:spLocks noGrp="1"/>
          </p:cNvSpPr>
          <p:nvPr>
            <p:ph type="sldNum" sz="quarter" idx="12"/>
          </p:nvPr>
        </p:nvSpPr>
        <p:spPr/>
        <p:txBody>
          <a:bodyPr/>
          <a:lstStyle/>
          <a:p>
            <a:fld id="{8DA16EEE-0B34-4014-870A-3ED988AEAFC3}" type="slidenum">
              <a:rPr lang="en-US" smtClean="0"/>
              <a:t>‹#›</a:t>
            </a:fld>
            <a:endParaRPr lang="en-US"/>
          </a:p>
        </p:txBody>
      </p:sp>
    </p:spTree>
    <p:extLst>
      <p:ext uri="{BB962C8B-B14F-4D97-AF65-F5344CB8AC3E}">
        <p14:creationId xmlns:p14="http://schemas.microsoft.com/office/powerpoint/2010/main" val="3861815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A855316-4B24-48CD-9EF4-603483C92379}" type="datetime1">
              <a:rPr lang="en-US" smtClean="0"/>
              <a:t>6/8/2022</a:t>
            </a:fld>
            <a:endParaRPr lang="en-US"/>
          </a:p>
        </p:txBody>
      </p:sp>
      <p:sp>
        <p:nvSpPr>
          <p:cNvPr id="4" name="Footer Placeholder 3"/>
          <p:cNvSpPr>
            <a:spLocks noGrp="1"/>
          </p:cNvSpPr>
          <p:nvPr>
            <p:ph type="ftr" sz="quarter" idx="11"/>
          </p:nvPr>
        </p:nvSpPr>
        <p:spPr/>
        <p:txBody>
          <a:bodyPr/>
          <a:lstStyle/>
          <a:p>
            <a:r>
              <a:rPr lang="en-US"/>
              <a:t>For Questions and Comments please email: kharutunian@topsfield-ma.gov</a:t>
            </a:r>
          </a:p>
        </p:txBody>
      </p:sp>
      <p:sp>
        <p:nvSpPr>
          <p:cNvPr id="5" name="Slide Number Placeholder 4"/>
          <p:cNvSpPr>
            <a:spLocks noGrp="1"/>
          </p:cNvSpPr>
          <p:nvPr>
            <p:ph type="sldNum" sz="quarter" idx="12"/>
          </p:nvPr>
        </p:nvSpPr>
        <p:spPr/>
        <p:txBody>
          <a:bodyPr/>
          <a:lstStyle/>
          <a:p>
            <a:fld id="{8DA16EEE-0B34-4014-870A-3ED988AEAFC3}" type="slidenum">
              <a:rPr lang="en-US" smtClean="0"/>
              <a:t>‹#›</a:t>
            </a:fld>
            <a:endParaRPr lang="en-US"/>
          </a:p>
        </p:txBody>
      </p:sp>
    </p:spTree>
    <p:extLst>
      <p:ext uri="{BB962C8B-B14F-4D97-AF65-F5344CB8AC3E}">
        <p14:creationId xmlns:p14="http://schemas.microsoft.com/office/powerpoint/2010/main" val="2608074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F0201A-BF8C-4A70-A95F-E0156EC6498A}" type="datetime1">
              <a:rPr lang="en-US" smtClean="0"/>
              <a:t>6/8/2022</a:t>
            </a:fld>
            <a:endParaRPr lang="en-US"/>
          </a:p>
        </p:txBody>
      </p:sp>
      <p:sp>
        <p:nvSpPr>
          <p:cNvPr id="3" name="Footer Placeholder 2"/>
          <p:cNvSpPr>
            <a:spLocks noGrp="1"/>
          </p:cNvSpPr>
          <p:nvPr>
            <p:ph type="ftr" sz="quarter" idx="11"/>
          </p:nvPr>
        </p:nvSpPr>
        <p:spPr/>
        <p:txBody>
          <a:bodyPr/>
          <a:lstStyle/>
          <a:p>
            <a:r>
              <a:rPr lang="en-US"/>
              <a:t>For Questions and Comments please email: kharutunian@topsfield-ma.gov</a:t>
            </a:r>
          </a:p>
        </p:txBody>
      </p:sp>
      <p:sp>
        <p:nvSpPr>
          <p:cNvPr id="6" name="Rectangle 5"/>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8DA16EEE-0B34-4014-870A-3ED988AEAFC3}" type="slidenum">
              <a:rPr lang="en-US" smtClean="0"/>
              <a:t>‹#›</a:t>
            </a:fld>
            <a:endParaRPr lang="en-US"/>
          </a:p>
        </p:txBody>
      </p:sp>
    </p:spTree>
    <p:extLst>
      <p:ext uri="{BB962C8B-B14F-4D97-AF65-F5344CB8AC3E}">
        <p14:creationId xmlns:p14="http://schemas.microsoft.com/office/powerpoint/2010/main" val="3385527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3129280"/>
            <a:ext cx="2793158" cy="289559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D552D2D-0881-44C9-ADF3-4D7BD6A1F76A}" type="datetime1">
              <a:rPr lang="en-US" smtClean="0"/>
              <a:t>6/8/2022</a:t>
            </a:fld>
            <a:endParaRPr lang="en-US"/>
          </a:p>
        </p:txBody>
      </p:sp>
      <p:sp>
        <p:nvSpPr>
          <p:cNvPr id="6" name="Footer Placeholder 5"/>
          <p:cNvSpPr>
            <a:spLocks noGrp="1"/>
          </p:cNvSpPr>
          <p:nvPr>
            <p:ph type="ftr" sz="quarter" idx="11"/>
          </p:nvPr>
        </p:nvSpPr>
        <p:spPr/>
        <p:txBody>
          <a:bodyPr/>
          <a:lstStyle/>
          <a:p>
            <a:r>
              <a:rPr lang="en-US"/>
              <a:t>For Questions and Comments please email: kharutunian@topsfield-ma.gov</a:t>
            </a:r>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8DA16EEE-0B34-4014-870A-3ED988AEAFC3}" type="slidenum">
              <a:rPr lang="en-US" smtClean="0"/>
              <a:t>‹#›</a:t>
            </a:fld>
            <a:endParaRPr lang="en-US"/>
          </a:p>
        </p:txBody>
      </p:sp>
    </p:spTree>
    <p:extLst>
      <p:ext uri="{BB962C8B-B14F-4D97-AF65-F5344CB8AC3E}">
        <p14:creationId xmlns:p14="http://schemas.microsoft.com/office/powerpoint/2010/main" val="4152407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8" name="Rectangle 7"/>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2" y="1143000"/>
            <a:ext cx="3227192"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7359230-84A4-4DF7-95F6-311FE596486C}" type="datetime1">
              <a:rPr lang="en-US" smtClean="0"/>
              <a:t>6/8/2022</a:t>
            </a:fld>
            <a:endParaRPr lang="en-US"/>
          </a:p>
        </p:txBody>
      </p:sp>
      <p:sp>
        <p:nvSpPr>
          <p:cNvPr id="6" name="Footer Placeholder 5"/>
          <p:cNvSpPr>
            <a:spLocks noGrp="1"/>
          </p:cNvSpPr>
          <p:nvPr>
            <p:ph type="ftr" sz="quarter" idx="11"/>
          </p:nvPr>
        </p:nvSpPr>
        <p:spPr/>
        <p:txBody>
          <a:bodyPr/>
          <a:lstStyle/>
          <a:p>
            <a:r>
              <a:rPr lang="en-US"/>
              <a:t>For Questions and Comments please email: kharutunian@topsfield-ma.gov</a:t>
            </a:r>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8DA16EEE-0B34-4014-870A-3ED988AEAFC3}" type="slidenum">
              <a:rPr lang="en-US" smtClean="0"/>
              <a:t>‹#›</a:t>
            </a:fld>
            <a:endParaRPr lang="en-US"/>
          </a:p>
        </p:txBody>
      </p:sp>
    </p:spTree>
    <p:extLst>
      <p:ext uri="{BB962C8B-B14F-4D97-AF65-F5344CB8AC3E}">
        <p14:creationId xmlns:p14="http://schemas.microsoft.com/office/powerpoint/2010/main" val="388134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5" name="Rectangle 14"/>
            <p:cNvSpPr/>
            <p:nvPr/>
          </p:nvSpPr>
          <p:spPr>
            <a:xfrm>
              <a:off x="0" y="0"/>
              <a:ext cx="12192000" cy="6858000"/>
            </a:xfrm>
            <a:prstGeom prst="rect">
              <a:avLst/>
            </a:prstGeom>
            <a:blipFill>
              <a:blip r:embed="rId19">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Oval 4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9" name="Oval 3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Oval 3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561110" y="6391839"/>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For Questions and Comments please email: kharutunian@topsfield-ma.gov</a:t>
            </a:r>
          </a:p>
        </p:txBody>
      </p:sp>
      <p:sp>
        <p:nvSpPr>
          <p:cNvPr id="4" name="Date Placeholder 3"/>
          <p:cNvSpPr>
            <a:spLocks noGrp="1"/>
          </p:cNvSpPr>
          <p:nvPr>
            <p:ph type="dt" sz="half" idx="2"/>
          </p:nvPr>
        </p:nvSpPr>
        <p:spPr>
          <a:xfrm>
            <a:off x="10650938" y="6394407"/>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B3E2B245-E7BE-440B-B6D7-EBCCE28C1075}" type="datetime1">
              <a:rPr lang="en-US" smtClean="0"/>
              <a:t>6/8/2022</a:t>
            </a:fld>
            <a:endParaRPr lang="en-US"/>
          </a:p>
        </p:txBody>
      </p:sp>
      <p:sp>
        <p:nvSpPr>
          <p:cNvPr id="20" name="Rectangle 19"/>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8DA16EEE-0B34-4014-870A-3ED988AEAFC3}" type="slidenum">
              <a:rPr lang="en-US" smtClean="0"/>
              <a:t>‹#›</a:t>
            </a:fld>
            <a:endParaRPr lang="en-US"/>
          </a:p>
        </p:txBody>
      </p:sp>
    </p:spTree>
    <p:extLst>
      <p:ext uri="{BB962C8B-B14F-4D97-AF65-F5344CB8AC3E}">
        <p14:creationId xmlns:p14="http://schemas.microsoft.com/office/powerpoint/2010/main" val="1652123613"/>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Lst>
  <p:hf sldNum="0" hd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9C09-46E6-484F-988A-B3820E2A45DC}"/>
              </a:ext>
            </a:extLst>
          </p:cNvPr>
          <p:cNvSpPr>
            <a:spLocks noGrp="1"/>
          </p:cNvSpPr>
          <p:nvPr>
            <p:ph type="ctrTitle"/>
          </p:nvPr>
        </p:nvSpPr>
        <p:spPr>
          <a:xfrm>
            <a:off x="830510" y="377504"/>
            <a:ext cx="9529892" cy="2010095"/>
          </a:xfrm>
        </p:spPr>
        <p:txBody>
          <a:bodyPr>
            <a:normAutofit/>
          </a:bodyPr>
          <a:lstStyle/>
          <a:p>
            <a:pPr algn="ctr"/>
            <a:r>
              <a:rPr lang="en-US" sz="4800" b="1" dirty="0">
                <a:latin typeface="Baskerville Old Face" panose="02020602080505020303" pitchFamily="18" charset="0"/>
              </a:rPr>
              <a:t>BUSINESS AND DEVELOPMENT SHOWCASE</a:t>
            </a:r>
            <a:endParaRPr lang="en-US" sz="4800" dirty="0">
              <a:latin typeface="Baskerville Old Face" panose="02020602080505020303" pitchFamily="18" charset="0"/>
            </a:endParaRPr>
          </a:p>
        </p:txBody>
      </p:sp>
      <p:sp>
        <p:nvSpPr>
          <p:cNvPr id="3" name="Subtitle 2">
            <a:extLst>
              <a:ext uri="{FF2B5EF4-FFF2-40B4-BE49-F238E27FC236}">
                <a16:creationId xmlns:a16="http://schemas.microsoft.com/office/drawing/2014/main" id="{278FD8E5-A408-4F84-81B8-72642E19E5FC}"/>
              </a:ext>
            </a:extLst>
          </p:cNvPr>
          <p:cNvSpPr>
            <a:spLocks noGrp="1"/>
          </p:cNvSpPr>
          <p:nvPr>
            <p:ph type="subTitle" idx="1"/>
          </p:nvPr>
        </p:nvSpPr>
        <p:spPr>
          <a:xfrm>
            <a:off x="9093109" y="5309118"/>
            <a:ext cx="8217763" cy="955257"/>
          </a:xfrm>
        </p:spPr>
        <p:txBody>
          <a:bodyPr>
            <a:normAutofit fontScale="77500" lnSpcReduction="20000"/>
          </a:bodyPr>
          <a:lstStyle/>
          <a:p>
            <a:endParaRPr lang="en-US" sz="3600" dirty="0"/>
          </a:p>
          <a:p>
            <a:r>
              <a:rPr lang="en-US" sz="3600" dirty="0"/>
              <a:t>June 7, 2022</a:t>
            </a:r>
          </a:p>
          <a:p>
            <a:endParaRPr lang="en-US" dirty="0"/>
          </a:p>
        </p:txBody>
      </p:sp>
      <p:pic>
        <p:nvPicPr>
          <p:cNvPr id="8" name="Picture 7">
            <a:extLst>
              <a:ext uri="{FF2B5EF4-FFF2-40B4-BE49-F238E27FC236}">
                <a16:creationId xmlns:a16="http://schemas.microsoft.com/office/drawing/2014/main" id="{7C72E7C7-536E-4D04-9020-21308B419499}"/>
              </a:ext>
            </a:extLst>
          </p:cNvPr>
          <p:cNvPicPr>
            <a:picLocks noChangeAspect="1"/>
          </p:cNvPicPr>
          <p:nvPr/>
        </p:nvPicPr>
        <p:blipFill>
          <a:blip r:embed="rId2"/>
          <a:stretch>
            <a:fillRect/>
          </a:stretch>
        </p:blipFill>
        <p:spPr>
          <a:xfrm>
            <a:off x="1236784" y="2481603"/>
            <a:ext cx="8863851" cy="3069215"/>
          </a:xfrm>
          <a:prstGeom prst="rect">
            <a:avLst/>
          </a:prstGeom>
        </p:spPr>
      </p:pic>
    </p:spTree>
    <p:extLst>
      <p:ext uri="{BB962C8B-B14F-4D97-AF65-F5344CB8AC3E}">
        <p14:creationId xmlns:p14="http://schemas.microsoft.com/office/powerpoint/2010/main" val="4232546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3C672-BBFE-4D5E-8931-088045869734}"/>
              </a:ext>
            </a:extLst>
          </p:cNvPr>
          <p:cNvSpPr>
            <a:spLocks noGrp="1"/>
          </p:cNvSpPr>
          <p:nvPr>
            <p:ph type="title"/>
          </p:nvPr>
        </p:nvSpPr>
        <p:spPr/>
        <p:txBody>
          <a:bodyPr/>
          <a:lstStyle/>
          <a:p>
            <a:r>
              <a:rPr lang="en-US" dirty="0">
                <a:latin typeface="Baskerville Old Face" panose="02020602080505020303" pitchFamily="18" charset="0"/>
              </a:rPr>
              <a:t>Housing</a:t>
            </a:r>
          </a:p>
        </p:txBody>
      </p:sp>
      <p:sp>
        <p:nvSpPr>
          <p:cNvPr id="3" name="Content Placeholder 2">
            <a:extLst>
              <a:ext uri="{FF2B5EF4-FFF2-40B4-BE49-F238E27FC236}">
                <a16:creationId xmlns:a16="http://schemas.microsoft.com/office/drawing/2014/main" id="{D0BA4E30-9C6A-4EAB-B88F-3085345AD504}"/>
              </a:ext>
            </a:extLst>
          </p:cNvPr>
          <p:cNvSpPr>
            <a:spLocks noGrp="1"/>
          </p:cNvSpPr>
          <p:nvPr>
            <p:ph idx="1"/>
          </p:nvPr>
        </p:nvSpPr>
        <p:spPr>
          <a:xfrm>
            <a:off x="1154955" y="2603500"/>
            <a:ext cx="5598183" cy="3416300"/>
          </a:xfrm>
        </p:spPr>
        <p:txBody>
          <a:bodyPr>
            <a:normAutofit/>
          </a:bodyPr>
          <a:lstStyle/>
          <a:p>
            <a:r>
              <a:rPr lang="en-US" dirty="0"/>
              <a:t>2,159 Housing Units (2020)</a:t>
            </a:r>
          </a:p>
          <a:p>
            <a:r>
              <a:rPr lang="en-US" dirty="0"/>
              <a:t>Predominantly Single Family Units</a:t>
            </a:r>
          </a:p>
          <a:p>
            <a:r>
              <a:rPr lang="en-US" dirty="0"/>
              <a:t>Average Home Sale Price is $720k</a:t>
            </a:r>
          </a:p>
          <a:p>
            <a:r>
              <a:rPr lang="en-US" dirty="0"/>
              <a:t>Lack of inventory to meet the demand</a:t>
            </a:r>
          </a:p>
          <a:p>
            <a:r>
              <a:rPr lang="en-US" dirty="0"/>
              <a:t>Currently two 40B projects in processes </a:t>
            </a:r>
          </a:p>
          <a:p>
            <a:pPr lvl="1"/>
            <a:r>
              <a:rPr lang="en-US" dirty="0"/>
              <a:t>Topsfield will have greater than 10% of its units considered affordable </a:t>
            </a:r>
          </a:p>
          <a:p>
            <a:r>
              <a:rPr lang="en-US" dirty="0"/>
              <a:t>2021 named one of North Shore Magazine’s “8 Top Neighborhoods to live north of Boston”</a:t>
            </a:r>
          </a:p>
          <a:p>
            <a:endParaRPr lang="en-US" dirty="0"/>
          </a:p>
        </p:txBody>
      </p:sp>
      <p:sp>
        <p:nvSpPr>
          <p:cNvPr id="4" name="Footer Placeholder 3">
            <a:extLst>
              <a:ext uri="{FF2B5EF4-FFF2-40B4-BE49-F238E27FC236}">
                <a16:creationId xmlns:a16="http://schemas.microsoft.com/office/drawing/2014/main" id="{975E56A3-FAED-4A8E-AF3D-202072AD6A8A}"/>
              </a:ext>
            </a:extLst>
          </p:cNvPr>
          <p:cNvSpPr>
            <a:spLocks noGrp="1"/>
          </p:cNvSpPr>
          <p:nvPr>
            <p:ph type="ftr" sz="quarter" idx="11"/>
          </p:nvPr>
        </p:nvSpPr>
        <p:spPr/>
        <p:txBody>
          <a:bodyPr/>
          <a:lstStyle/>
          <a:p>
            <a:r>
              <a:rPr lang="en-US"/>
              <a:t>For Questions and Comments please email: kharutunian@topsfield-ma.gov</a:t>
            </a:r>
          </a:p>
        </p:txBody>
      </p:sp>
      <p:pic>
        <p:nvPicPr>
          <p:cNvPr id="5" name="Picture 4">
            <a:extLst>
              <a:ext uri="{FF2B5EF4-FFF2-40B4-BE49-F238E27FC236}">
                <a16:creationId xmlns:a16="http://schemas.microsoft.com/office/drawing/2014/main" id="{2983C108-3E61-4FF4-A88F-741AA9EBA678}"/>
              </a:ext>
            </a:extLst>
          </p:cNvPr>
          <p:cNvPicPr>
            <a:picLocks noChangeAspect="1"/>
          </p:cNvPicPr>
          <p:nvPr/>
        </p:nvPicPr>
        <p:blipFill>
          <a:blip r:embed="rId2"/>
          <a:stretch>
            <a:fillRect/>
          </a:stretch>
        </p:blipFill>
        <p:spPr>
          <a:xfrm>
            <a:off x="7578439" y="2603500"/>
            <a:ext cx="3129186" cy="3631137"/>
          </a:xfrm>
          <a:prstGeom prst="rect">
            <a:avLst/>
          </a:prstGeom>
        </p:spPr>
      </p:pic>
    </p:spTree>
    <p:extLst>
      <p:ext uri="{BB962C8B-B14F-4D97-AF65-F5344CB8AC3E}">
        <p14:creationId xmlns:p14="http://schemas.microsoft.com/office/powerpoint/2010/main" val="3208969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510BC-522F-474B-A172-2686987E6E52}"/>
              </a:ext>
            </a:extLst>
          </p:cNvPr>
          <p:cNvSpPr>
            <a:spLocks noGrp="1"/>
          </p:cNvSpPr>
          <p:nvPr>
            <p:ph type="title"/>
          </p:nvPr>
        </p:nvSpPr>
        <p:spPr/>
        <p:txBody>
          <a:bodyPr/>
          <a:lstStyle/>
          <a:p>
            <a:r>
              <a:rPr lang="en-US" dirty="0">
                <a:latin typeface="Baskerville Old Face" panose="02020602080505020303" pitchFamily="18" charset="0"/>
              </a:rPr>
              <a:t>Business Community</a:t>
            </a:r>
          </a:p>
        </p:txBody>
      </p:sp>
      <p:sp>
        <p:nvSpPr>
          <p:cNvPr id="3" name="Content Placeholder 2">
            <a:extLst>
              <a:ext uri="{FF2B5EF4-FFF2-40B4-BE49-F238E27FC236}">
                <a16:creationId xmlns:a16="http://schemas.microsoft.com/office/drawing/2014/main" id="{DE8B23FB-9497-4A7E-BB99-2CB4F67DD82B}"/>
              </a:ext>
            </a:extLst>
          </p:cNvPr>
          <p:cNvSpPr>
            <a:spLocks noGrp="1"/>
          </p:cNvSpPr>
          <p:nvPr>
            <p:ph idx="1"/>
          </p:nvPr>
        </p:nvSpPr>
        <p:spPr>
          <a:xfrm>
            <a:off x="1154954" y="2603500"/>
            <a:ext cx="8761413" cy="3416300"/>
          </a:xfrm>
        </p:spPr>
        <p:txBody>
          <a:bodyPr>
            <a:normAutofit/>
          </a:bodyPr>
          <a:lstStyle/>
          <a:p>
            <a:r>
              <a:rPr lang="en-US" dirty="0"/>
              <a:t>4,811 Businesses within 15 minute drive of downtown Topsfield (as of 2018)</a:t>
            </a:r>
          </a:p>
          <a:p>
            <a:r>
              <a:rPr lang="en-US" dirty="0"/>
              <a:t>Existing Business Downtown and Route 1</a:t>
            </a:r>
          </a:p>
          <a:p>
            <a:r>
              <a:rPr lang="en-US" dirty="0"/>
              <a:t>Businesses that have recently opened Downtown </a:t>
            </a:r>
          </a:p>
          <a:p>
            <a:pPr lvl="1"/>
            <a:r>
              <a:rPr lang="en-US" dirty="0"/>
              <a:t>Perfectly Imperfect Gift Shoppe</a:t>
            </a:r>
          </a:p>
          <a:p>
            <a:pPr lvl="1"/>
            <a:r>
              <a:rPr lang="en-US" dirty="0" err="1"/>
              <a:t>Zumi’s</a:t>
            </a:r>
            <a:r>
              <a:rPr lang="en-US" dirty="0"/>
              <a:t> Espresso</a:t>
            </a:r>
          </a:p>
          <a:p>
            <a:pPr lvl="1"/>
            <a:r>
              <a:rPr lang="en-US" i="1" dirty="0"/>
              <a:t>COMING SOON:</a:t>
            </a:r>
            <a:r>
              <a:rPr lang="en-US" dirty="0"/>
              <a:t> A new Art Studio with classes</a:t>
            </a:r>
          </a:p>
          <a:p>
            <a:r>
              <a:rPr lang="en-US" dirty="0"/>
              <a:t>Needs: Restaurants, Health and Personal Care and Food Market (2019 Downtown Revitalization Study)</a:t>
            </a:r>
          </a:p>
          <a:p>
            <a:endParaRPr lang="en-US" dirty="0"/>
          </a:p>
          <a:p>
            <a:pPr lvl="1"/>
            <a:endParaRPr lang="en-US" dirty="0"/>
          </a:p>
        </p:txBody>
      </p:sp>
      <p:sp>
        <p:nvSpPr>
          <p:cNvPr id="4" name="Footer Placeholder 3">
            <a:extLst>
              <a:ext uri="{FF2B5EF4-FFF2-40B4-BE49-F238E27FC236}">
                <a16:creationId xmlns:a16="http://schemas.microsoft.com/office/drawing/2014/main" id="{9D84B5F4-B07F-4D4D-9BC8-0D6CC8FC7D5D}"/>
              </a:ext>
            </a:extLst>
          </p:cNvPr>
          <p:cNvSpPr>
            <a:spLocks noGrp="1"/>
          </p:cNvSpPr>
          <p:nvPr>
            <p:ph type="ftr" sz="quarter" idx="11"/>
          </p:nvPr>
        </p:nvSpPr>
        <p:spPr/>
        <p:txBody>
          <a:bodyPr/>
          <a:lstStyle/>
          <a:p>
            <a:r>
              <a:rPr lang="en-US"/>
              <a:t>For Questions and Comments please email: kharutunian@topsfield-ma.gov</a:t>
            </a:r>
          </a:p>
        </p:txBody>
      </p:sp>
    </p:spTree>
    <p:extLst>
      <p:ext uri="{BB962C8B-B14F-4D97-AF65-F5344CB8AC3E}">
        <p14:creationId xmlns:p14="http://schemas.microsoft.com/office/powerpoint/2010/main" val="2987423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5E9D1-1A8B-4DCF-A7FD-494F7988B7B2}"/>
              </a:ext>
            </a:extLst>
          </p:cNvPr>
          <p:cNvSpPr>
            <a:spLocks noGrp="1"/>
          </p:cNvSpPr>
          <p:nvPr>
            <p:ph type="title"/>
          </p:nvPr>
        </p:nvSpPr>
        <p:spPr/>
        <p:txBody>
          <a:bodyPr/>
          <a:lstStyle/>
          <a:p>
            <a:r>
              <a:rPr lang="en-US" dirty="0">
                <a:latin typeface="Baskerville Old Face" panose="02020602080505020303" pitchFamily="18" charset="0"/>
              </a:rPr>
              <a:t>Regulatory and More</a:t>
            </a:r>
          </a:p>
        </p:txBody>
      </p:sp>
      <p:sp>
        <p:nvSpPr>
          <p:cNvPr id="3" name="Content Placeholder 2">
            <a:extLst>
              <a:ext uri="{FF2B5EF4-FFF2-40B4-BE49-F238E27FC236}">
                <a16:creationId xmlns:a16="http://schemas.microsoft.com/office/drawing/2014/main" id="{6862CAA7-6287-4EC0-B94C-ABAE8046BE11}"/>
              </a:ext>
            </a:extLst>
          </p:cNvPr>
          <p:cNvSpPr>
            <a:spLocks noGrp="1"/>
          </p:cNvSpPr>
          <p:nvPr>
            <p:ph idx="1"/>
          </p:nvPr>
        </p:nvSpPr>
        <p:spPr/>
        <p:txBody>
          <a:bodyPr/>
          <a:lstStyle/>
          <a:p>
            <a:r>
              <a:rPr lang="en-US" dirty="0"/>
              <a:t>Zoning</a:t>
            </a:r>
          </a:p>
          <a:p>
            <a:r>
              <a:rPr lang="en-US" dirty="0"/>
              <a:t>Traffic Counts</a:t>
            </a:r>
          </a:p>
          <a:p>
            <a:r>
              <a:rPr lang="en-US" dirty="0"/>
              <a:t>Liquor Licenses</a:t>
            </a:r>
          </a:p>
          <a:p>
            <a:r>
              <a:rPr lang="en-US" dirty="0"/>
              <a:t>2019 Downtown Revitalization Strategic Plan </a:t>
            </a:r>
          </a:p>
          <a:p>
            <a:r>
              <a:rPr lang="en-US" dirty="0"/>
              <a:t>Support by the Town</a:t>
            </a:r>
          </a:p>
          <a:p>
            <a:r>
              <a:rPr lang="en-US" dirty="0"/>
              <a:t>Community Survey</a:t>
            </a:r>
          </a:p>
        </p:txBody>
      </p:sp>
      <p:sp>
        <p:nvSpPr>
          <p:cNvPr id="4" name="Footer Placeholder 3">
            <a:extLst>
              <a:ext uri="{FF2B5EF4-FFF2-40B4-BE49-F238E27FC236}">
                <a16:creationId xmlns:a16="http://schemas.microsoft.com/office/drawing/2014/main" id="{23274509-A0C9-4812-AAE3-AD8D6E73A685}"/>
              </a:ext>
            </a:extLst>
          </p:cNvPr>
          <p:cNvSpPr>
            <a:spLocks noGrp="1"/>
          </p:cNvSpPr>
          <p:nvPr>
            <p:ph type="ftr" sz="quarter" idx="11"/>
          </p:nvPr>
        </p:nvSpPr>
        <p:spPr/>
        <p:txBody>
          <a:bodyPr/>
          <a:lstStyle/>
          <a:p>
            <a:r>
              <a:rPr lang="en-US"/>
              <a:t>For Questions and Comments please email: kharutunian@topsfield-ma.gov</a:t>
            </a:r>
          </a:p>
        </p:txBody>
      </p:sp>
    </p:spTree>
    <p:extLst>
      <p:ext uri="{BB962C8B-B14F-4D97-AF65-F5344CB8AC3E}">
        <p14:creationId xmlns:p14="http://schemas.microsoft.com/office/powerpoint/2010/main" val="4289352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9417D-A56F-4FA2-A261-128AFACB1E23}"/>
              </a:ext>
            </a:extLst>
          </p:cNvPr>
          <p:cNvSpPr>
            <a:spLocks noGrp="1"/>
          </p:cNvSpPr>
          <p:nvPr>
            <p:ph type="title"/>
          </p:nvPr>
        </p:nvSpPr>
        <p:spPr/>
        <p:txBody>
          <a:bodyPr/>
          <a:lstStyle/>
          <a:p>
            <a:r>
              <a:rPr lang="en-US" dirty="0">
                <a:latin typeface="Baskerville Old Face" panose="02020602080505020303" pitchFamily="18" charset="0"/>
              </a:rPr>
              <a:t>Zoning</a:t>
            </a:r>
          </a:p>
        </p:txBody>
      </p:sp>
      <p:sp>
        <p:nvSpPr>
          <p:cNvPr id="3" name="Content Placeholder 2">
            <a:extLst>
              <a:ext uri="{FF2B5EF4-FFF2-40B4-BE49-F238E27FC236}">
                <a16:creationId xmlns:a16="http://schemas.microsoft.com/office/drawing/2014/main" id="{E5537BB0-A248-4C1B-B5C0-44F228CAED59}"/>
              </a:ext>
            </a:extLst>
          </p:cNvPr>
          <p:cNvSpPr>
            <a:spLocks noGrp="1"/>
          </p:cNvSpPr>
          <p:nvPr>
            <p:ph idx="1"/>
          </p:nvPr>
        </p:nvSpPr>
        <p:spPr/>
        <p:txBody>
          <a:bodyPr>
            <a:normAutofit fontScale="85000" lnSpcReduction="20000"/>
          </a:bodyPr>
          <a:lstStyle/>
          <a:p>
            <a:r>
              <a:rPr lang="en-US" dirty="0"/>
              <a:t>Existing Zoning</a:t>
            </a:r>
          </a:p>
          <a:p>
            <a:pPr lvl="1"/>
            <a:r>
              <a:rPr lang="en-US" b="1" dirty="0"/>
              <a:t>Business Highway District (BH)</a:t>
            </a:r>
          </a:p>
          <a:p>
            <a:pPr lvl="1"/>
            <a:r>
              <a:rPr lang="en-US" b="1" dirty="0"/>
              <a:t>Business Village District (BV)</a:t>
            </a:r>
          </a:p>
          <a:p>
            <a:pPr lvl="1"/>
            <a:r>
              <a:rPr lang="en-US" dirty="0"/>
              <a:t>Central Residential (CRA)</a:t>
            </a:r>
          </a:p>
          <a:p>
            <a:pPr lvl="1"/>
            <a:r>
              <a:rPr lang="en-US" dirty="0"/>
              <a:t>Inner Residential and Agriculture District (IRA)</a:t>
            </a:r>
          </a:p>
          <a:p>
            <a:pPr lvl="1"/>
            <a:r>
              <a:rPr lang="en-US" dirty="0"/>
              <a:t>Outlying Residential and Agricultural District (ORA)</a:t>
            </a:r>
          </a:p>
          <a:p>
            <a:pPr lvl="1"/>
            <a:r>
              <a:rPr lang="en-US" b="1" dirty="0"/>
              <a:t>Business Park District (BP)</a:t>
            </a:r>
          </a:p>
          <a:p>
            <a:pPr lvl="1"/>
            <a:r>
              <a:rPr lang="en-US" dirty="0"/>
              <a:t>Elderly Housing District (EHD)</a:t>
            </a:r>
          </a:p>
          <a:p>
            <a:pPr lvl="1"/>
            <a:r>
              <a:rPr lang="en-US" b="1" dirty="0"/>
              <a:t>Business Highway District North (BHN)</a:t>
            </a:r>
          </a:p>
          <a:p>
            <a:pPr marL="457200" lvl="1" indent="0">
              <a:buNone/>
            </a:pPr>
            <a:endParaRPr lang="en-US" dirty="0"/>
          </a:p>
          <a:p>
            <a:r>
              <a:rPr lang="en-US" dirty="0"/>
              <a:t>Comprehensive Master Plan coming 2022!</a:t>
            </a:r>
          </a:p>
        </p:txBody>
      </p:sp>
      <p:sp>
        <p:nvSpPr>
          <p:cNvPr id="4" name="Footer Placeholder 3">
            <a:extLst>
              <a:ext uri="{FF2B5EF4-FFF2-40B4-BE49-F238E27FC236}">
                <a16:creationId xmlns:a16="http://schemas.microsoft.com/office/drawing/2014/main" id="{A5BEA1AD-0CD2-4112-87B1-B64BFA14E341}"/>
              </a:ext>
            </a:extLst>
          </p:cNvPr>
          <p:cNvSpPr>
            <a:spLocks noGrp="1"/>
          </p:cNvSpPr>
          <p:nvPr>
            <p:ph type="ftr" sz="quarter" idx="11"/>
          </p:nvPr>
        </p:nvSpPr>
        <p:spPr/>
        <p:txBody>
          <a:bodyPr/>
          <a:lstStyle/>
          <a:p>
            <a:r>
              <a:rPr lang="en-US"/>
              <a:t>For Questions and Comments please email: kharutunian@topsfield-ma.gov</a:t>
            </a:r>
          </a:p>
        </p:txBody>
      </p:sp>
      <p:pic>
        <p:nvPicPr>
          <p:cNvPr id="5" name="Content Placeholder 4">
            <a:extLst>
              <a:ext uri="{FF2B5EF4-FFF2-40B4-BE49-F238E27FC236}">
                <a16:creationId xmlns:a16="http://schemas.microsoft.com/office/drawing/2014/main" id="{AEE2CAF9-4252-4819-B097-BB758C51DAAE}"/>
              </a:ext>
            </a:extLst>
          </p:cNvPr>
          <p:cNvPicPr>
            <a:picLocks noChangeAspect="1"/>
          </p:cNvPicPr>
          <p:nvPr/>
        </p:nvPicPr>
        <p:blipFill>
          <a:blip r:embed="rId2"/>
          <a:stretch>
            <a:fillRect/>
          </a:stretch>
        </p:blipFill>
        <p:spPr>
          <a:xfrm>
            <a:off x="6694416" y="2131546"/>
            <a:ext cx="4720136" cy="4131535"/>
          </a:xfrm>
          <a:prstGeom prst="rect">
            <a:avLst/>
          </a:prstGeom>
        </p:spPr>
      </p:pic>
    </p:spTree>
    <p:extLst>
      <p:ext uri="{BB962C8B-B14F-4D97-AF65-F5344CB8AC3E}">
        <p14:creationId xmlns:p14="http://schemas.microsoft.com/office/powerpoint/2010/main" val="2975028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D49B4-E2CB-4F14-81AA-8D5D305BDA0D}"/>
              </a:ext>
            </a:extLst>
          </p:cNvPr>
          <p:cNvSpPr>
            <a:spLocks noGrp="1"/>
          </p:cNvSpPr>
          <p:nvPr>
            <p:ph type="title"/>
          </p:nvPr>
        </p:nvSpPr>
        <p:spPr/>
        <p:txBody>
          <a:bodyPr/>
          <a:lstStyle/>
          <a:p>
            <a:r>
              <a:rPr lang="en-US" dirty="0">
                <a:latin typeface="Baskerville Old Face" panose="02020602080505020303" pitchFamily="18" charset="0"/>
              </a:rPr>
              <a:t>Traffic Counts</a:t>
            </a:r>
          </a:p>
        </p:txBody>
      </p:sp>
      <p:sp>
        <p:nvSpPr>
          <p:cNvPr id="3" name="Content Placeholder 2">
            <a:extLst>
              <a:ext uri="{FF2B5EF4-FFF2-40B4-BE49-F238E27FC236}">
                <a16:creationId xmlns:a16="http://schemas.microsoft.com/office/drawing/2014/main" id="{F31D6512-4157-482D-819C-7B950AEA5215}"/>
              </a:ext>
            </a:extLst>
          </p:cNvPr>
          <p:cNvSpPr>
            <a:spLocks noGrp="1"/>
          </p:cNvSpPr>
          <p:nvPr>
            <p:ph idx="1"/>
          </p:nvPr>
        </p:nvSpPr>
        <p:spPr>
          <a:xfrm>
            <a:off x="1154954" y="2603500"/>
            <a:ext cx="9163505" cy="3416300"/>
          </a:xfrm>
        </p:spPr>
        <p:txBody>
          <a:bodyPr/>
          <a:lstStyle/>
          <a:p>
            <a:r>
              <a:rPr lang="en-US" dirty="0"/>
              <a:t>Route 1 (at the Fairgrounds)</a:t>
            </a:r>
          </a:p>
          <a:p>
            <a:pPr lvl="1"/>
            <a:r>
              <a:rPr lang="en-US" dirty="0"/>
              <a:t>104,354 total vehicle trips </a:t>
            </a:r>
            <a:r>
              <a:rPr lang="en-US" sz="1050" dirty="0"/>
              <a:t>(Sept. 1, 2020 through Sept. 18 2020)</a:t>
            </a:r>
          </a:p>
          <a:p>
            <a:pPr lvl="1"/>
            <a:r>
              <a:rPr lang="en-US" dirty="0"/>
              <a:t>115,331 total vehicle trips  </a:t>
            </a:r>
            <a:r>
              <a:rPr lang="en-US" sz="1050" dirty="0"/>
              <a:t>(May 21, 2022 through May 29, 2022)</a:t>
            </a:r>
            <a:endParaRPr lang="en-US" dirty="0"/>
          </a:p>
          <a:p>
            <a:r>
              <a:rPr lang="en-US" dirty="0"/>
              <a:t>Route 97/Main Street (near the Topsfield Common)</a:t>
            </a:r>
          </a:p>
          <a:p>
            <a:pPr lvl="1"/>
            <a:r>
              <a:rPr lang="en-US" dirty="0"/>
              <a:t>47,470 total vehicle trips </a:t>
            </a:r>
            <a:r>
              <a:rPr lang="en-US" sz="1050" dirty="0"/>
              <a:t>(May 31, 2021 through June 7, 2021)</a:t>
            </a:r>
            <a:endParaRPr lang="en-US" dirty="0"/>
          </a:p>
          <a:p>
            <a:pPr lvl="1"/>
            <a:r>
              <a:rPr lang="en-US" dirty="0"/>
              <a:t>88,890 total vehicle trips </a:t>
            </a:r>
            <a:r>
              <a:rPr lang="en-US" sz="1050" dirty="0"/>
              <a:t>(May 21, 2022 through May 31, 2022)</a:t>
            </a:r>
            <a:endParaRPr lang="en-US" dirty="0"/>
          </a:p>
        </p:txBody>
      </p:sp>
      <p:sp>
        <p:nvSpPr>
          <p:cNvPr id="4" name="Footer Placeholder 3">
            <a:extLst>
              <a:ext uri="{FF2B5EF4-FFF2-40B4-BE49-F238E27FC236}">
                <a16:creationId xmlns:a16="http://schemas.microsoft.com/office/drawing/2014/main" id="{7FE57969-24AD-431E-8F8C-CA849410CA55}"/>
              </a:ext>
            </a:extLst>
          </p:cNvPr>
          <p:cNvSpPr>
            <a:spLocks noGrp="1"/>
          </p:cNvSpPr>
          <p:nvPr>
            <p:ph type="ftr" sz="quarter" idx="11"/>
          </p:nvPr>
        </p:nvSpPr>
        <p:spPr/>
        <p:txBody>
          <a:bodyPr/>
          <a:lstStyle/>
          <a:p>
            <a:r>
              <a:rPr lang="en-US"/>
              <a:t>For Questions and Comments please email: kharutunian@topsfield-ma.gov</a:t>
            </a:r>
          </a:p>
        </p:txBody>
      </p:sp>
    </p:spTree>
    <p:extLst>
      <p:ext uri="{BB962C8B-B14F-4D97-AF65-F5344CB8AC3E}">
        <p14:creationId xmlns:p14="http://schemas.microsoft.com/office/powerpoint/2010/main" val="8059856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8B4D5-5028-4E09-B075-818E8C75DD0F}"/>
              </a:ext>
            </a:extLst>
          </p:cNvPr>
          <p:cNvSpPr>
            <a:spLocks noGrp="1"/>
          </p:cNvSpPr>
          <p:nvPr>
            <p:ph type="title"/>
          </p:nvPr>
        </p:nvSpPr>
        <p:spPr/>
        <p:txBody>
          <a:bodyPr/>
          <a:lstStyle/>
          <a:p>
            <a:r>
              <a:rPr lang="en-US" dirty="0">
                <a:latin typeface="Baskerville Old Face" panose="02020602080505020303" pitchFamily="18" charset="0"/>
              </a:rPr>
              <a:t>Liquor Licenses</a:t>
            </a:r>
          </a:p>
        </p:txBody>
      </p:sp>
      <p:sp>
        <p:nvSpPr>
          <p:cNvPr id="3" name="Content Placeholder 2">
            <a:extLst>
              <a:ext uri="{FF2B5EF4-FFF2-40B4-BE49-F238E27FC236}">
                <a16:creationId xmlns:a16="http://schemas.microsoft.com/office/drawing/2014/main" id="{204B3BE8-3F5B-4155-95ED-3FDC0967EE17}"/>
              </a:ext>
            </a:extLst>
          </p:cNvPr>
          <p:cNvSpPr>
            <a:spLocks noGrp="1"/>
          </p:cNvSpPr>
          <p:nvPr>
            <p:ph idx="1"/>
          </p:nvPr>
        </p:nvSpPr>
        <p:spPr/>
        <p:txBody>
          <a:bodyPr>
            <a:normAutofit fontScale="92500" lnSpcReduction="10000"/>
          </a:bodyPr>
          <a:lstStyle/>
          <a:p>
            <a:r>
              <a:rPr lang="en-US" dirty="0"/>
              <a:t>Currently Taken</a:t>
            </a:r>
          </a:p>
          <a:p>
            <a:pPr lvl="1"/>
            <a:r>
              <a:rPr lang="en-US" dirty="0"/>
              <a:t>Three (3) All Alcohol</a:t>
            </a:r>
          </a:p>
          <a:p>
            <a:pPr lvl="1"/>
            <a:r>
              <a:rPr lang="en-US" dirty="0"/>
              <a:t>One (1) Beer and Wine</a:t>
            </a:r>
          </a:p>
          <a:p>
            <a:pPr lvl="1"/>
            <a:r>
              <a:rPr lang="en-US" dirty="0"/>
              <a:t>Two (2) Retail</a:t>
            </a:r>
          </a:p>
          <a:p>
            <a:pPr lvl="1"/>
            <a:r>
              <a:rPr lang="en-US" dirty="0"/>
              <a:t>One (1) Winery </a:t>
            </a:r>
          </a:p>
          <a:p>
            <a:r>
              <a:rPr lang="en-US" b="1" dirty="0"/>
              <a:t>Currently Available</a:t>
            </a:r>
          </a:p>
          <a:p>
            <a:pPr lvl="1"/>
            <a:r>
              <a:rPr lang="en-US" b="1" dirty="0"/>
              <a:t>Five (5) All Alcohol</a:t>
            </a:r>
          </a:p>
          <a:p>
            <a:pPr lvl="1"/>
            <a:r>
              <a:rPr lang="en-US" b="1" dirty="0"/>
              <a:t>Two (2) Retail</a:t>
            </a:r>
          </a:p>
          <a:p>
            <a:r>
              <a:rPr lang="en-US" dirty="0"/>
              <a:t>Competitive Annual Cost</a:t>
            </a:r>
          </a:p>
          <a:p>
            <a:pPr lvl="1"/>
            <a:r>
              <a:rPr lang="en-US" dirty="0"/>
              <a:t>$1,200/annual for All Alcohol, Retail or Beer and Wine</a:t>
            </a:r>
          </a:p>
        </p:txBody>
      </p:sp>
      <p:sp>
        <p:nvSpPr>
          <p:cNvPr id="4" name="Footer Placeholder 3">
            <a:extLst>
              <a:ext uri="{FF2B5EF4-FFF2-40B4-BE49-F238E27FC236}">
                <a16:creationId xmlns:a16="http://schemas.microsoft.com/office/drawing/2014/main" id="{FF720D01-CD0A-49FF-BF30-9A622D0A6D91}"/>
              </a:ext>
            </a:extLst>
          </p:cNvPr>
          <p:cNvSpPr>
            <a:spLocks noGrp="1"/>
          </p:cNvSpPr>
          <p:nvPr>
            <p:ph type="ftr" sz="quarter" idx="11"/>
          </p:nvPr>
        </p:nvSpPr>
        <p:spPr/>
        <p:txBody>
          <a:bodyPr/>
          <a:lstStyle/>
          <a:p>
            <a:r>
              <a:rPr lang="en-US"/>
              <a:t>For Questions and Comments please email: kharutunian@topsfield-ma.gov</a:t>
            </a:r>
          </a:p>
        </p:txBody>
      </p:sp>
    </p:spTree>
    <p:extLst>
      <p:ext uri="{BB962C8B-B14F-4D97-AF65-F5344CB8AC3E}">
        <p14:creationId xmlns:p14="http://schemas.microsoft.com/office/powerpoint/2010/main" val="2151070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0E1BA-75BF-4209-946D-592399DA4859}"/>
              </a:ext>
            </a:extLst>
          </p:cNvPr>
          <p:cNvSpPr>
            <a:spLocks noGrp="1"/>
          </p:cNvSpPr>
          <p:nvPr>
            <p:ph type="title"/>
          </p:nvPr>
        </p:nvSpPr>
        <p:spPr>
          <a:xfrm>
            <a:off x="1154954" y="727969"/>
            <a:ext cx="9059089" cy="952663"/>
          </a:xfrm>
        </p:spPr>
        <p:txBody>
          <a:bodyPr/>
          <a:lstStyle/>
          <a:p>
            <a:r>
              <a:rPr lang="en-US" dirty="0">
                <a:latin typeface="Baskerville Old Face" panose="02020602080505020303" pitchFamily="18" charset="0"/>
              </a:rPr>
              <a:t>2019 MAPC Study - Downtown Revitalization Strategic Plan</a:t>
            </a:r>
          </a:p>
        </p:txBody>
      </p:sp>
      <p:sp>
        <p:nvSpPr>
          <p:cNvPr id="3" name="Content Placeholder 2">
            <a:extLst>
              <a:ext uri="{FF2B5EF4-FFF2-40B4-BE49-F238E27FC236}">
                <a16:creationId xmlns:a16="http://schemas.microsoft.com/office/drawing/2014/main" id="{C4D8DD3D-F8E8-43AE-88D4-05F05052E408}"/>
              </a:ext>
            </a:extLst>
          </p:cNvPr>
          <p:cNvSpPr>
            <a:spLocks noGrp="1"/>
          </p:cNvSpPr>
          <p:nvPr>
            <p:ph idx="1"/>
          </p:nvPr>
        </p:nvSpPr>
        <p:spPr>
          <a:xfrm>
            <a:off x="1154954" y="2603500"/>
            <a:ext cx="8825659" cy="3628624"/>
          </a:xfrm>
        </p:spPr>
        <p:txBody>
          <a:bodyPr/>
          <a:lstStyle/>
          <a:p>
            <a:r>
              <a:rPr lang="en-US" b="1" dirty="0"/>
              <a:t>Vision:</a:t>
            </a:r>
            <a:r>
              <a:rPr lang="en-US" dirty="0"/>
              <a:t>  A welcoming downtown village where Topsfield residents and visitors of all ages can live, work, gather and shop.</a:t>
            </a:r>
          </a:p>
          <a:p>
            <a:endParaRPr lang="en-US" sz="1000" dirty="0"/>
          </a:p>
          <a:p>
            <a:r>
              <a:rPr lang="en-US" b="1" dirty="0"/>
              <a:t>Goals:</a:t>
            </a:r>
          </a:p>
          <a:p>
            <a:r>
              <a:rPr lang="en-US" dirty="0"/>
              <a:t>    1.  Attract new businesses to the district</a:t>
            </a:r>
          </a:p>
          <a:p>
            <a:r>
              <a:rPr lang="en-US" dirty="0"/>
              <a:t>    2. Increase the customer base to support downtown businesses</a:t>
            </a:r>
          </a:p>
          <a:p>
            <a:r>
              <a:rPr lang="en-US" dirty="0"/>
              <a:t>    3. Enhance the look, feel and safety of the district</a:t>
            </a:r>
          </a:p>
          <a:p>
            <a:r>
              <a:rPr lang="en-US" dirty="0"/>
              <a:t>    4. Increase community-building events</a:t>
            </a:r>
          </a:p>
          <a:p>
            <a:r>
              <a:rPr lang="en-US" dirty="0"/>
              <a:t>    5. Expand town capabilities and resources to achieve goals</a:t>
            </a:r>
          </a:p>
        </p:txBody>
      </p:sp>
      <p:sp>
        <p:nvSpPr>
          <p:cNvPr id="4" name="Footer Placeholder 3">
            <a:extLst>
              <a:ext uri="{FF2B5EF4-FFF2-40B4-BE49-F238E27FC236}">
                <a16:creationId xmlns:a16="http://schemas.microsoft.com/office/drawing/2014/main" id="{5CF05C4A-789F-4A16-A0AE-76987BBDA6CB}"/>
              </a:ext>
            </a:extLst>
          </p:cNvPr>
          <p:cNvSpPr>
            <a:spLocks noGrp="1"/>
          </p:cNvSpPr>
          <p:nvPr>
            <p:ph type="ftr" sz="quarter" idx="11"/>
          </p:nvPr>
        </p:nvSpPr>
        <p:spPr/>
        <p:txBody>
          <a:bodyPr/>
          <a:lstStyle/>
          <a:p>
            <a:r>
              <a:rPr lang="en-US"/>
              <a:t>For Questions and Comments please email: kharutunian@topsfield-ma.gov</a:t>
            </a:r>
          </a:p>
        </p:txBody>
      </p:sp>
    </p:spTree>
    <p:extLst>
      <p:ext uri="{BB962C8B-B14F-4D97-AF65-F5344CB8AC3E}">
        <p14:creationId xmlns:p14="http://schemas.microsoft.com/office/powerpoint/2010/main" val="960942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9F28-2557-40E8-9D79-7A49E3EF8FC7}"/>
              </a:ext>
            </a:extLst>
          </p:cNvPr>
          <p:cNvSpPr>
            <a:spLocks noGrp="1"/>
          </p:cNvSpPr>
          <p:nvPr>
            <p:ph type="title"/>
          </p:nvPr>
        </p:nvSpPr>
        <p:spPr/>
        <p:txBody>
          <a:bodyPr/>
          <a:lstStyle/>
          <a:p>
            <a:r>
              <a:rPr lang="en-US" dirty="0">
                <a:latin typeface="Baskerville Old Face" panose="02020602080505020303" pitchFamily="18" charset="0"/>
              </a:rPr>
              <a:t>Support by the Town</a:t>
            </a:r>
          </a:p>
        </p:txBody>
      </p:sp>
      <p:sp>
        <p:nvSpPr>
          <p:cNvPr id="3" name="Content Placeholder 2">
            <a:extLst>
              <a:ext uri="{FF2B5EF4-FFF2-40B4-BE49-F238E27FC236}">
                <a16:creationId xmlns:a16="http://schemas.microsoft.com/office/drawing/2014/main" id="{7ED500E1-44C9-4249-9955-16810AAE49F3}"/>
              </a:ext>
            </a:extLst>
          </p:cNvPr>
          <p:cNvSpPr>
            <a:spLocks noGrp="1"/>
          </p:cNvSpPr>
          <p:nvPr>
            <p:ph sz="half" idx="1"/>
          </p:nvPr>
        </p:nvSpPr>
        <p:spPr>
          <a:xfrm>
            <a:off x="1151369" y="2325969"/>
            <a:ext cx="4944632" cy="3416301"/>
          </a:xfrm>
        </p:spPr>
        <p:txBody>
          <a:bodyPr>
            <a:normAutofit fontScale="92500" lnSpcReduction="20000"/>
          </a:bodyPr>
          <a:lstStyle/>
          <a:p>
            <a:pPr marL="0" indent="0">
              <a:buNone/>
            </a:pPr>
            <a:endParaRPr lang="en-US" b="1" dirty="0"/>
          </a:p>
          <a:p>
            <a:r>
              <a:rPr lang="en-US" dirty="0"/>
              <a:t>New Water Treatment Facility</a:t>
            </a:r>
          </a:p>
          <a:p>
            <a:r>
              <a:rPr lang="en-US" dirty="0"/>
              <a:t>2019 Downtown Parking Study</a:t>
            </a:r>
          </a:p>
          <a:p>
            <a:pPr lvl="1"/>
            <a:r>
              <a:rPr lang="en-US" dirty="0"/>
              <a:t>Typical 40% - 50% utilization rate downtown</a:t>
            </a:r>
          </a:p>
          <a:p>
            <a:r>
              <a:rPr lang="en-US" dirty="0"/>
              <a:t>Project Review Team</a:t>
            </a:r>
          </a:p>
          <a:p>
            <a:r>
              <a:rPr lang="en-US" dirty="0"/>
              <a:t>Creation of the ECDC and TCP</a:t>
            </a:r>
          </a:p>
          <a:p>
            <a:r>
              <a:rPr lang="en-US" dirty="0"/>
              <a:t>Flower Planters, Parklet and General Beautification</a:t>
            </a:r>
          </a:p>
          <a:p>
            <a:r>
              <a:rPr lang="en-US" dirty="0"/>
              <a:t>Downtown Streetscape Design and Standardization</a:t>
            </a:r>
          </a:p>
          <a:p>
            <a:r>
              <a:rPr lang="en-US" dirty="0"/>
              <a:t>Branding</a:t>
            </a:r>
          </a:p>
          <a:p>
            <a:endParaRPr lang="en-US" dirty="0"/>
          </a:p>
        </p:txBody>
      </p:sp>
      <p:sp>
        <p:nvSpPr>
          <p:cNvPr id="5" name="Content Placeholder 4">
            <a:extLst>
              <a:ext uri="{FF2B5EF4-FFF2-40B4-BE49-F238E27FC236}">
                <a16:creationId xmlns:a16="http://schemas.microsoft.com/office/drawing/2014/main" id="{9EBF0B05-E113-4DE0-95C6-3DA995471EE9}"/>
              </a:ext>
            </a:extLst>
          </p:cNvPr>
          <p:cNvSpPr>
            <a:spLocks noGrp="1"/>
          </p:cNvSpPr>
          <p:nvPr>
            <p:ph sz="half" idx="2"/>
          </p:nvPr>
        </p:nvSpPr>
        <p:spPr>
          <a:xfrm>
            <a:off x="6205125" y="2325969"/>
            <a:ext cx="5053758" cy="3671465"/>
          </a:xfrm>
        </p:spPr>
        <p:txBody>
          <a:bodyPr>
            <a:normAutofit fontScale="92500" lnSpcReduction="20000"/>
          </a:bodyPr>
          <a:lstStyle/>
          <a:p>
            <a:pPr lvl="2"/>
            <a:endParaRPr lang="en-US" sz="1600" dirty="0"/>
          </a:p>
          <a:p>
            <a:pPr lvl="1"/>
            <a:r>
              <a:rPr lang="en-US" sz="1700" dirty="0"/>
              <a:t>New Website</a:t>
            </a:r>
          </a:p>
          <a:p>
            <a:pPr lvl="1"/>
            <a:r>
              <a:rPr lang="en-US" sz="1700" dirty="0"/>
              <a:t>New Social Media Platforms</a:t>
            </a:r>
          </a:p>
          <a:p>
            <a:pPr lvl="1"/>
            <a:r>
              <a:rPr lang="en-US" sz="1700" dirty="0"/>
              <a:t>Innovative/Smart City Approach:</a:t>
            </a:r>
          </a:p>
          <a:p>
            <a:pPr lvl="2"/>
            <a:r>
              <a:rPr lang="en-US" sz="1700" dirty="0"/>
              <a:t>Solar Lights </a:t>
            </a:r>
          </a:p>
          <a:p>
            <a:pPr lvl="2"/>
            <a:r>
              <a:rPr lang="en-US" sz="1700" dirty="0"/>
              <a:t>Solar Bench</a:t>
            </a:r>
          </a:p>
          <a:p>
            <a:pPr lvl="2"/>
            <a:r>
              <a:rPr lang="en-US" sz="1700" dirty="0"/>
              <a:t>EV Charging Stations</a:t>
            </a:r>
          </a:p>
          <a:p>
            <a:pPr lvl="2"/>
            <a:r>
              <a:rPr lang="en-US" sz="1700" dirty="0"/>
              <a:t>Electrification of Town Vehicle Fleet</a:t>
            </a:r>
          </a:p>
          <a:p>
            <a:pPr lvl="1"/>
            <a:r>
              <a:rPr lang="en-US" sz="1700" dirty="0"/>
              <a:t>Grants </a:t>
            </a:r>
          </a:p>
          <a:p>
            <a:pPr lvl="1"/>
            <a:r>
              <a:rPr lang="en-US" sz="1700" dirty="0"/>
              <a:t>More</a:t>
            </a:r>
            <a:endParaRPr lang="en-US" dirty="0"/>
          </a:p>
          <a:p>
            <a:pPr marL="0" indent="0">
              <a:buNone/>
            </a:pPr>
            <a:endParaRPr lang="en-US" dirty="0"/>
          </a:p>
        </p:txBody>
      </p:sp>
      <p:sp>
        <p:nvSpPr>
          <p:cNvPr id="4" name="Footer Placeholder 3">
            <a:extLst>
              <a:ext uri="{FF2B5EF4-FFF2-40B4-BE49-F238E27FC236}">
                <a16:creationId xmlns:a16="http://schemas.microsoft.com/office/drawing/2014/main" id="{9488FF8A-A96C-4030-8582-D0F0EB9910CA}"/>
              </a:ext>
            </a:extLst>
          </p:cNvPr>
          <p:cNvSpPr>
            <a:spLocks noGrp="1"/>
          </p:cNvSpPr>
          <p:nvPr>
            <p:ph type="ftr" sz="quarter" idx="11"/>
          </p:nvPr>
        </p:nvSpPr>
        <p:spPr/>
        <p:txBody>
          <a:bodyPr/>
          <a:lstStyle/>
          <a:p>
            <a:r>
              <a:rPr lang="en-US"/>
              <a:t>For Questions and Comments please email: kharutunian@topsfield-ma.gov</a:t>
            </a:r>
          </a:p>
        </p:txBody>
      </p:sp>
    </p:spTree>
    <p:extLst>
      <p:ext uri="{BB962C8B-B14F-4D97-AF65-F5344CB8AC3E}">
        <p14:creationId xmlns:p14="http://schemas.microsoft.com/office/powerpoint/2010/main" val="1788729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FFF9C-1400-4096-A7EB-1B748093D708}"/>
              </a:ext>
            </a:extLst>
          </p:cNvPr>
          <p:cNvSpPr>
            <a:spLocks noGrp="1"/>
          </p:cNvSpPr>
          <p:nvPr>
            <p:ph type="title"/>
          </p:nvPr>
        </p:nvSpPr>
        <p:spPr/>
        <p:txBody>
          <a:bodyPr/>
          <a:lstStyle/>
          <a:p>
            <a:r>
              <a:rPr lang="en-US" dirty="0">
                <a:latin typeface="Baskerville Old Face" panose="02020602080505020303" pitchFamily="18" charset="0"/>
              </a:rPr>
              <a:t>Competitive Grants Received 2019 -2021</a:t>
            </a:r>
          </a:p>
        </p:txBody>
      </p:sp>
      <p:sp>
        <p:nvSpPr>
          <p:cNvPr id="3" name="Content Placeholder 2">
            <a:extLst>
              <a:ext uri="{FF2B5EF4-FFF2-40B4-BE49-F238E27FC236}">
                <a16:creationId xmlns:a16="http://schemas.microsoft.com/office/drawing/2014/main" id="{A45D1E14-5FF7-4138-B035-7DB121A9A2E0}"/>
              </a:ext>
            </a:extLst>
          </p:cNvPr>
          <p:cNvSpPr>
            <a:spLocks noGrp="1"/>
          </p:cNvSpPr>
          <p:nvPr>
            <p:ph idx="1"/>
          </p:nvPr>
        </p:nvSpPr>
        <p:spPr>
          <a:xfrm>
            <a:off x="2405849" y="2449901"/>
            <a:ext cx="7574764" cy="4019909"/>
          </a:xfrm>
        </p:spPr>
        <p:txBody>
          <a:bodyPr>
            <a:normAutofit fontScale="77500" lnSpcReduction="20000"/>
          </a:bodyPr>
          <a:lstStyle/>
          <a:p>
            <a:pPr marL="0" lvl="0" indent="0">
              <a:buNone/>
            </a:pPr>
            <a:r>
              <a:rPr lang="en-US" sz="1700" dirty="0"/>
              <a:t>Downtown Revitalization Strategic Plan/Parking Study		          $  45,000</a:t>
            </a:r>
          </a:p>
          <a:p>
            <a:pPr marL="0" lvl="0" indent="0">
              <a:buNone/>
            </a:pPr>
            <a:r>
              <a:rPr lang="en-US" sz="1700" dirty="0"/>
              <a:t>Design/Purchase of 20 Solar Lights						          $146,000</a:t>
            </a:r>
          </a:p>
          <a:p>
            <a:pPr marL="0" lvl="0" indent="0">
              <a:buNone/>
            </a:pPr>
            <a:r>
              <a:rPr lang="en-US" sz="1700" dirty="0"/>
              <a:t>Purchase of Spring Flowers for Solar Lights					$    5,000</a:t>
            </a:r>
          </a:p>
          <a:p>
            <a:pPr marL="0" lvl="0" indent="0">
              <a:buNone/>
            </a:pPr>
            <a:r>
              <a:rPr lang="en-US" sz="1700" dirty="0"/>
              <a:t>Solar Bench                                                                                                   $    5,000</a:t>
            </a:r>
          </a:p>
          <a:p>
            <a:pPr marL="0" lvl="0" indent="0">
              <a:buNone/>
            </a:pPr>
            <a:r>
              <a:rPr lang="en-US" sz="1700" dirty="0"/>
              <a:t>Purchase of 21 planters for Main St.						$  15,000</a:t>
            </a:r>
          </a:p>
          <a:p>
            <a:pPr marL="0" lvl="0" indent="0">
              <a:buNone/>
            </a:pPr>
            <a:r>
              <a:rPr lang="en-US" sz="1700" dirty="0"/>
              <a:t>Sidewalk Repairs/Extensions – Grove St. and Washington St. 	          $ 384,000 </a:t>
            </a:r>
          </a:p>
          <a:p>
            <a:pPr marL="0" lvl="0" indent="0">
              <a:buNone/>
            </a:pPr>
            <a:r>
              <a:rPr lang="en-US" sz="1700" dirty="0"/>
              <a:t>Bump outs and Main Street Fall Decorations				          $    2,000</a:t>
            </a:r>
          </a:p>
          <a:p>
            <a:pPr marL="0" lvl="0" indent="0">
              <a:buNone/>
            </a:pPr>
            <a:r>
              <a:rPr lang="en-US" sz="1700" dirty="0"/>
              <a:t>Outdoor Eating Parklet								          $    3,000</a:t>
            </a:r>
          </a:p>
          <a:p>
            <a:pPr marL="0" lvl="0" indent="0">
              <a:buNone/>
            </a:pPr>
            <a:r>
              <a:rPr lang="en-US" sz="1700" dirty="0"/>
              <a:t>Installation of EV Charging Stations						$  45,000</a:t>
            </a:r>
          </a:p>
          <a:p>
            <a:pPr marL="0" lvl="0" indent="0">
              <a:buNone/>
            </a:pPr>
            <a:r>
              <a:rPr lang="en-US" sz="1700" dirty="0"/>
              <a:t>Wayfinding Signs                                                                                          $ 100,000</a:t>
            </a:r>
          </a:p>
          <a:p>
            <a:pPr marL="0" lvl="0" indent="0">
              <a:buNone/>
            </a:pPr>
            <a:r>
              <a:rPr lang="en-US" sz="1700" dirty="0"/>
              <a:t>Master Plan                                                                                                   $ 100,000</a:t>
            </a:r>
          </a:p>
          <a:p>
            <a:pPr marL="0" lvl="0" indent="0">
              <a:buNone/>
            </a:pPr>
            <a:r>
              <a:rPr lang="en-US" sz="1700" dirty="0"/>
              <a:t>Washington street Improvements                                                              $400,000</a:t>
            </a:r>
          </a:p>
          <a:p>
            <a:pPr marL="0" lvl="0" indent="0">
              <a:buNone/>
            </a:pPr>
            <a:r>
              <a:rPr lang="en-US" sz="1700" dirty="0"/>
              <a:t>Main Street Holiday Trees								</a:t>
            </a:r>
            <a:r>
              <a:rPr lang="en-US" sz="1700" u="sng" dirty="0"/>
              <a:t>$    3,000</a:t>
            </a:r>
            <a:endParaRPr lang="en-US" sz="1700" dirty="0"/>
          </a:p>
          <a:p>
            <a:pPr marL="0" indent="0">
              <a:buNone/>
            </a:pPr>
            <a:r>
              <a:rPr lang="en-US" sz="1700" b="1" dirty="0"/>
              <a:t>                                                                                                                     </a:t>
            </a:r>
            <a:r>
              <a:rPr lang="en-US" sz="1700" b="1" dirty="0">
                <a:solidFill>
                  <a:schemeClr val="tx1"/>
                </a:solidFill>
              </a:rPr>
              <a:t>$1,250,000</a:t>
            </a:r>
            <a:endParaRPr lang="en-US" sz="1700" dirty="0">
              <a:solidFill>
                <a:schemeClr val="tx1"/>
              </a:solidFill>
            </a:endParaRPr>
          </a:p>
          <a:p>
            <a:endParaRPr lang="en-US" dirty="0"/>
          </a:p>
        </p:txBody>
      </p:sp>
      <p:sp>
        <p:nvSpPr>
          <p:cNvPr id="4" name="Footer Placeholder 3">
            <a:extLst>
              <a:ext uri="{FF2B5EF4-FFF2-40B4-BE49-F238E27FC236}">
                <a16:creationId xmlns:a16="http://schemas.microsoft.com/office/drawing/2014/main" id="{00D1B347-75FE-402B-9442-32164D44EDBF}"/>
              </a:ext>
            </a:extLst>
          </p:cNvPr>
          <p:cNvSpPr>
            <a:spLocks noGrp="1"/>
          </p:cNvSpPr>
          <p:nvPr>
            <p:ph type="ftr" sz="quarter" idx="11"/>
          </p:nvPr>
        </p:nvSpPr>
        <p:spPr/>
        <p:txBody>
          <a:bodyPr/>
          <a:lstStyle/>
          <a:p>
            <a:r>
              <a:rPr lang="en-US"/>
              <a:t>For Questions and Comments please email: kharutunian@topsfield-ma.gov</a:t>
            </a:r>
          </a:p>
        </p:txBody>
      </p:sp>
    </p:spTree>
    <p:extLst>
      <p:ext uri="{BB962C8B-B14F-4D97-AF65-F5344CB8AC3E}">
        <p14:creationId xmlns:p14="http://schemas.microsoft.com/office/powerpoint/2010/main" val="2283234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42C681C-538E-4EE5-9F87-5DB2AC040F79}"/>
              </a:ext>
            </a:extLst>
          </p:cNvPr>
          <p:cNvSpPr>
            <a:spLocks noGrp="1"/>
          </p:cNvSpPr>
          <p:nvPr>
            <p:ph type="ftr" sz="quarter" idx="11"/>
          </p:nvPr>
        </p:nvSpPr>
        <p:spPr/>
        <p:txBody>
          <a:bodyPr/>
          <a:lstStyle/>
          <a:p>
            <a:r>
              <a:rPr lang="en-US"/>
              <a:t>For Questions and Comments please email: kharutunian@topsfield-ma.gov</a:t>
            </a:r>
          </a:p>
        </p:txBody>
      </p:sp>
      <p:pic>
        <p:nvPicPr>
          <p:cNvPr id="7" name="Picture 6">
            <a:extLst>
              <a:ext uri="{FF2B5EF4-FFF2-40B4-BE49-F238E27FC236}">
                <a16:creationId xmlns:a16="http://schemas.microsoft.com/office/drawing/2014/main" id="{85E1B542-6F36-4C8C-B5D3-81703EBC8670}"/>
              </a:ext>
            </a:extLst>
          </p:cNvPr>
          <p:cNvPicPr>
            <a:picLocks noChangeAspect="1"/>
          </p:cNvPicPr>
          <p:nvPr/>
        </p:nvPicPr>
        <p:blipFill>
          <a:blip r:embed="rId2"/>
          <a:stretch>
            <a:fillRect/>
          </a:stretch>
        </p:blipFill>
        <p:spPr>
          <a:xfrm>
            <a:off x="654506" y="1420281"/>
            <a:ext cx="2806940" cy="4365812"/>
          </a:xfrm>
          <a:prstGeom prst="rect">
            <a:avLst/>
          </a:prstGeom>
        </p:spPr>
      </p:pic>
      <p:pic>
        <p:nvPicPr>
          <p:cNvPr id="11" name="Picture 10">
            <a:extLst>
              <a:ext uri="{FF2B5EF4-FFF2-40B4-BE49-F238E27FC236}">
                <a16:creationId xmlns:a16="http://schemas.microsoft.com/office/drawing/2014/main" id="{0548F0BD-5ECE-4A72-9CAA-910508F58386}"/>
              </a:ext>
            </a:extLst>
          </p:cNvPr>
          <p:cNvPicPr>
            <a:picLocks noChangeAspect="1"/>
          </p:cNvPicPr>
          <p:nvPr/>
        </p:nvPicPr>
        <p:blipFill>
          <a:blip r:embed="rId3"/>
          <a:stretch>
            <a:fillRect/>
          </a:stretch>
        </p:blipFill>
        <p:spPr>
          <a:xfrm>
            <a:off x="7885650" y="958886"/>
            <a:ext cx="2839541" cy="2817111"/>
          </a:xfrm>
          <a:prstGeom prst="rect">
            <a:avLst/>
          </a:prstGeom>
        </p:spPr>
      </p:pic>
      <p:pic>
        <p:nvPicPr>
          <p:cNvPr id="12" name="Picture 11">
            <a:extLst>
              <a:ext uri="{FF2B5EF4-FFF2-40B4-BE49-F238E27FC236}">
                <a16:creationId xmlns:a16="http://schemas.microsoft.com/office/drawing/2014/main" id="{FD7F83F7-A641-4DD1-ADE9-CEFF74287445}"/>
              </a:ext>
            </a:extLst>
          </p:cNvPr>
          <p:cNvPicPr>
            <a:picLocks noChangeAspect="1"/>
          </p:cNvPicPr>
          <p:nvPr/>
        </p:nvPicPr>
        <p:blipFill>
          <a:blip r:embed="rId4"/>
          <a:stretch>
            <a:fillRect/>
          </a:stretch>
        </p:blipFill>
        <p:spPr>
          <a:xfrm>
            <a:off x="3461446" y="958886"/>
            <a:ext cx="3043186" cy="3615486"/>
          </a:xfrm>
          <a:prstGeom prst="rect">
            <a:avLst/>
          </a:prstGeom>
        </p:spPr>
      </p:pic>
      <p:pic>
        <p:nvPicPr>
          <p:cNvPr id="15" name="Picture 14" descr="A picture containing text, outdoor, sky, road&#10;&#10;Description automatically generated">
            <a:extLst>
              <a:ext uri="{FF2B5EF4-FFF2-40B4-BE49-F238E27FC236}">
                <a16:creationId xmlns:a16="http://schemas.microsoft.com/office/drawing/2014/main" id="{7B64BA09-A1DE-4318-BCC1-07B9C0F2FB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4632" y="2193080"/>
            <a:ext cx="4451847" cy="3337150"/>
          </a:xfrm>
          <a:prstGeom prst="rect">
            <a:avLst/>
          </a:prstGeom>
        </p:spPr>
      </p:pic>
      <p:pic>
        <p:nvPicPr>
          <p:cNvPr id="16" name="Picture 15">
            <a:extLst>
              <a:ext uri="{FF2B5EF4-FFF2-40B4-BE49-F238E27FC236}">
                <a16:creationId xmlns:a16="http://schemas.microsoft.com/office/drawing/2014/main" id="{5D859421-ADE4-4D6B-8B76-2AA02A5EB12D}"/>
              </a:ext>
            </a:extLst>
          </p:cNvPr>
          <p:cNvPicPr>
            <a:picLocks noChangeAspect="1"/>
          </p:cNvPicPr>
          <p:nvPr/>
        </p:nvPicPr>
        <p:blipFill>
          <a:blip r:embed="rId6"/>
          <a:stretch>
            <a:fillRect/>
          </a:stretch>
        </p:blipFill>
        <p:spPr>
          <a:xfrm>
            <a:off x="3329140" y="4275896"/>
            <a:ext cx="3721281" cy="1830576"/>
          </a:xfrm>
          <a:prstGeom prst="rect">
            <a:avLst/>
          </a:prstGeom>
        </p:spPr>
      </p:pic>
    </p:spTree>
    <p:extLst>
      <p:ext uri="{BB962C8B-B14F-4D97-AF65-F5344CB8AC3E}">
        <p14:creationId xmlns:p14="http://schemas.microsoft.com/office/powerpoint/2010/main" val="3362486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41E1C-5333-42A8-A56F-CE3C563D359A}"/>
              </a:ext>
            </a:extLst>
          </p:cNvPr>
          <p:cNvSpPr>
            <a:spLocks noGrp="1"/>
          </p:cNvSpPr>
          <p:nvPr>
            <p:ph type="title"/>
          </p:nvPr>
        </p:nvSpPr>
        <p:spPr/>
        <p:txBody>
          <a:bodyPr/>
          <a:lstStyle/>
          <a:p>
            <a:r>
              <a:rPr lang="en-US" dirty="0">
                <a:latin typeface="Baskerville Old Face" panose="02020602080505020303" pitchFamily="18" charset="0"/>
              </a:rPr>
              <a:t>Goals for Today</a:t>
            </a:r>
          </a:p>
        </p:txBody>
      </p:sp>
      <p:sp>
        <p:nvSpPr>
          <p:cNvPr id="3" name="Content Placeholder 2">
            <a:extLst>
              <a:ext uri="{FF2B5EF4-FFF2-40B4-BE49-F238E27FC236}">
                <a16:creationId xmlns:a16="http://schemas.microsoft.com/office/drawing/2014/main" id="{0E17DF60-DDDF-457B-88F2-26E0637716BD}"/>
              </a:ext>
            </a:extLst>
          </p:cNvPr>
          <p:cNvSpPr>
            <a:spLocks noGrp="1"/>
          </p:cNvSpPr>
          <p:nvPr>
            <p:ph idx="1"/>
          </p:nvPr>
        </p:nvSpPr>
        <p:spPr>
          <a:xfrm>
            <a:off x="1154955" y="2603500"/>
            <a:ext cx="6076356" cy="3416300"/>
          </a:xfrm>
        </p:spPr>
        <p:txBody>
          <a:bodyPr/>
          <a:lstStyle/>
          <a:p>
            <a:r>
              <a:rPr lang="en-US" dirty="0"/>
              <a:t>Provide Background on Topsfield</a:t>
            </a:r>
          </a:p>
          <a:p>
            <a:r>
              <a:rPr lang="en-US" dirty="0"/>
              <a:t>What we’ve been up to and what’s to come</a:t>
            </a:r>
          </a:p>
          <a:p>
            <a:r>
              <a:rPr lang="en-US" dirty="0"/>
              <a:t>Provide insight on certain Investment opportunities</a:t>
            </a:r>
          </a:p>
        </p:txBody>
      </p:sp>
      <p:sp>
        <p:nvSpPr>
          <p:cNvPr id="4" name="Footer Placeholder 3">
            <a:extLst>
              <a:ext uri="{FF2B5EF4-FFF2-40B4-BE49-F238E27FC236}">
                <a16:creationId xmlns:a16="http://schemas.microsoft.com/office/drawing/2014/main" id="{C7724A9D-3788-4850-9864-FA3CF71F77DC}"/>
              </a:ext>
            </a:extLst>
          </p:cNvPr>
          <p:cNvSpPr>
            <a:spLocks noGrp="1"/>
          </p:cNvSpPr>
          <p:nvPr>
            <p:ph type="ftr" sz="quarter" idx="11"/>
          </p:nvPr>
        </p:nvSpPr>
        <p:spPr/>
        <p:txBody>
          <a:bodyPr/>
          <a:lstStyle/>
          <a:p>
            <a:r>
              <a:rPr lang="en-US"/>
              <a:t>For Questions and Comments please email: kharutunian@topsfield-ma.gov</a:t>
            </a:r>
          </a:p>
        </p:txBody>
      </p:sp>
    </p:spTree>
    <p:extLst>
      <p:ext uri="{BB962C8B-B14F-4D97-AF65-F5344CB8AC3E}">
        <p14:creationId xmlns:p14="http://schemas.microsoft.com/office/powerpoint/2010/main" val="532652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EB68B-5F88-4469-AF02-BF38F74DF6A4}"/>
              </a:ext>
            </a:extLst>
          </p:cNvPr>
          <p:cNvSpPr>
            <a:spLocks noGrp="1"/>
          </p:cNvSpPr>
          <p:nvPr>
            <p:ph type="title"/>
          </p:nvPr>
        </p:nvSpPr>
        <p:spPr/>
        <p:txBody>
          <a:bodyPr/>
          <a:lstStyle/>
          <a:p>
            <a:r>
              <a:rPr lang="en-US" dirty="0">
                <a:latin typeface="Baskerville Old Face" panose="02020602080505020303" pitchFamily="18" charset="0"/>
              </a:rPr>
              <a:t>What’s to Come?</a:t>
            </a:r>
          </a:p>
        </p:txBody>
      </p:sp>
      <p:sp>
        <p:nvSpPr>
          <p:cNvPr id="3" name="Content Placeholder 2">
            <a:extLst>
              <a:ext uri="{FF2B5EF4-FFF2-40B4-BE49-F238E27FC236}">
                <a16:creationId xmlns:a16="http://schemas.microsoft.com/office/drawing/2014/main" id="{BDAFCF17-7B69-4673-B6BA-B18443DD8BA2}"/>
              </a:ext>
            </a:extLst>
          </p:cNvPr>
          <p:cNvSpPr>
            <a:spLocks noGrp="1"/>
          </p:cNvSpPr>
          <p:nvPr>
            <p:ph idx="1"/>
          </p:nvPr>
        </p:nvSpPr>
        <p:spPr>
          <a:xfrm>
            <a:off x="1154954" y="2603500"/>
            <a:ext cx="4306279" cy="3416300"/>
          </a:xfrm>
        </p:spPr>
        <p:txBody>
          <a:bodyPr>
            <a:normAutofit/>
          </a:bodyPr>
          <a:lstStyle/>
          <a:p>
            <a:r>
              <a:rPr lang="en-US" dirty="0"/>
              <a:t>Wayfinding Signs Installation </a:t>
            </a:r>
          </a:p>
          <a:p>
            <a:r>
              <a:rPr lang="en-US" dirty="0"/>
              <a:t>Master Plan Implementation </a:t>
            </a:r>
          </a:p>
          <a:p>
            <a:r>
              <a:rPr lang="en-US" dirty="0"/>
              <a:t>Infrastructure Improvements on Washington Street</a:t>
            </a:r>
          </a:p>
          <a:p>
            <a:r>
              <a:rPr lang="en-US" dirty="0"/>
              <a:t>Music and Up-lighting Downtown</a:t>
            </a:r>
          </a:p>
          <a:p>
            <a:r>
              <a:rPr lang="en-US" dirty="0"/>
              <a:t>Additional Place Making</a:t>
            </a:r>
          </a:p>
          <a:p>
            <a:pPr lvl="1"/>
            <a:r>
              <a:rPr lang="en-US" dirty="0"/>
              <a:t>Expand Outdoor Dining</a:t>
            </a:r>
          </a:p>
          <a:p>
            <a:pPr lvl="1"/>
            <a:r>
              <a:rPr lang="en-US" dirty="0"/>
              <a:t>Create a Pocket Park Downtown</a:t>
            </a:r>
          </a:p>
          <a:p>
            <a:pPr lvl="1"/>
            <a:r>
              <a:rPr lang="en-US" dirty="0"/>
              <a:t>Regular Farmers/Artisan Markets</a:t>
            </a:r>
          </a:p>
          <a:p>
            <a:endParaRPr lang="en-US" dirty="0"/>
          </a:p>
        </p:txBody>
      </p:sp>
      <p:sp>
        <p:nvSpPr>
          <p:cNvPr id="4" name="Footer Placeholder 3">
            <a:extLst>
              <a:ext uri="{FF2B5EF4-FFF2-40B4-BE49-F238E27FC236}">
                <a16:creationId xmlns:a16="http://schemas.microsoft.com/office/drawing/2014/main" id="{13E599A6-EC96-4012-BC26-3F98DF128A9F}"/>
              </a:ext>
            </a:extLst>
          </p:cNvPr>
          <p:cNvSpPr>
            <a:spLocks noGrp="1"/>
          </p:cNvSpPr>
          <p:nvPr>
            <p:ph type="ftr" sz="quarter" idx="11"/>
          </p:nvPr>
        </p:nvSpPr>
        <p:spPr/>
        <p:txBody>
          <a:bodyPr/>
          <a:lstStyle/>
          <a:p>
            <a:r>
              <a:rPr lang="en-US"/>
              <a:t>For Questions and Comments please email: kharutunian@topsfield-ma.gov</a:t>
            </a:r>
          </a:p>
        </p:txBody>
      </p:sp>
      <p:sp>
        <p:nvSpPr>
          <p:cNvPr id="5" name="Content Placeholder 4">
            <a:extLst>
              <a:ext uri="{FF2B5EF4-FFF2-40B4-BE49-F238E27FC236}">
                <a16:creationId xmlns:a16="http://schemas.microsoft.com/office/drawing/2014/main" id="{C63F20FA-D49B-4EAE-A5AE-BF57EAEE5A5E}"/>
              </a:ext>
            </a:extLst>
          </p:cNvPr>
          <p:cNvSpPr>
            <a:spLocks noGrp="1"/>
          </p:cNvSpPr>
          <p:nvPr>
            <p:ph sz="half" idx="4294967295"/>
          </p:nvPr>
        </p:nvSpPr>
        <p:spPr>
          <a:xfrm>
            <a:off x="7367588" y="2603500"/>
            <a:ext cx="4824412" cy="3378200"/>
          </a:xfrm>
        </p:spPr>
        <p:txBody>
          <a:bodyPr>
            <a:normAutofit/>
          </a:bodyPr>
          <a:lstStyle/>
          <a:p>
            <a:endParaRPr lang="en-US" dirty="0"/>
          </a:p>
          <a:p>
            <a:endParaRPr lang="en-US" dirty="0"/>
          </a:p>
          <a:p>
            <a:endParaRPr lang="en-US" dirty="0"/>
          </a:p>
          <a:p>
            <a:endParaRPr lang="en-US" dirty="0"/>
          </a:p>
        </p:txBody>
      </p:sp>
      <p:pic>
        <p:nvPicPr>
          <p:cNvPr id="7" name="Picture 6">
            <a:extLst>
              <a:ext uri="{FF2B5EF4-FFF2-40B4-BE49-F238E27FC236}">
                <a16:creationId xmlns:a16="http://schemas.microsoft.com/office/drawing/2014/main" id="{E5016FAF-C226-4A69-9B57-BE7FF4626730}"/>
              </a:ext>
            </a:extLst>
          </p:cNvPr>
          <p:cNvPicPr>
            <a:picLocks noChangeAspect="1"/>
          </p:cNvPicPr>
          <p:nvPr/>
        </p:nvPicPr>
        <p:blipFill>
          <a:blip r:embed="rId2"/>
          <a:stretch>
            <a:fillRect/>
          </a:stretch>
        </p:blipFill>
        <p:spPr>
          <a:xfrm>
            <a:off x="5461233" y="2531880"/>
            <a:ext cx="6425458" cy="3378200"/>
          </a:xfrm>
          <a:prstGeom prst="rect">
            <a:avLst/>
          </a:prstGeom>
        </p:spPr>
      </p:pic>
    </p:spTree>
    <p:extLst>
      <p:ext uri="{BB962C8B-B14F-4D97-AF65-F5344CB8AC3E}">
        <p14:creationId xmlns:p14="http://schemas.microsoft.com/office/powerpoint/2010/main" val="3404963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D8B78-9F33-4F9B-8F4C-F26AB1D24321}"/>
              </a:ext>
            </a:extLst>
          </p:cNvPr>
          <p:cNvSpPr>
            <a:spLocks noGrp="1"/>
          </p:cNvSpPr>
          <p:nvPr>
            <p:ph type="title"/>
          </p:nvPr>
        </p:nvSpPr>
        <p:spPr/>
        <p:txBody>
          <a:bodyPr/>
          <a:lstStyle/>
          <a:p>
            <a:r>
              <a:rPr lang="en-US" dirty="0">
                <a:latin typeface="Baskerville Old Face" panose="02020602080505020303" pitchFamily="18" charset="0"/>
              </a:rPr>
              <a:t>Community Survey, Spring 2022</a:t>
            </a:r>
          </a:p>
        </p:txBody>
      </p:sp>
      <p:sp>
        <p:nvSpPr>
          <p:cNvPr id="3" name="Content Placeholder 2">
            <a:extLst>
              <a:ext uri="{FF2B5EF4-FFF2-40B4-BE49-F238E27FC236}">
                <a16:creationId xmlns:a16="http://schemas.microsoft.com/office/drawing/2014/main" id="{72D166EF-B080-407C-8911-9851AEC9E81F}"/>
              </a:ext>
            </a:extLst>
          </p:cNvPr>
          <p:cNvSpPr>
            <a:spLocks noGrp="1"/>
          </p:cNvSpPr>
          <p:nvPr>
            <p:ph idx="1"/>
          </p:nvPr>
        </p:nvSpPr>
        <p:spPr>
          <a:xfrm>
            <a:off x="836173" y="2325969"/>
            <a:ext cx="8761413" cy="3416300"/>
          </a:xfrm>
        </p:spPr>
        <p:txBody>
          <a:bodyPr/>
          <a:lstStyle/>
          <a:p>
            <a:pPr fontAlgn="base"/>
            <a:r>
              <a:rPr lang="en-US" dirty="0"/>
              <a:t>264 Survey Respondents</a:t>
            </a:r>
          </a:p>
          <a:p>
            <a:pPr fontAlgn="base"/>
            <a:r>
              <a:rPr lang="en-US" dirty="0"/>
              <a:t>Marketed via Town Website and Social Media</a:t>
            </a:r>
          </a:p>
          <a:p>
            <a:pPr fontAlgn="base"/>
            <a:r>
              <a:rPr lang="en-US" dirty="0"/>
              <a:t>95% of Respondents were Topsfield Residents</a:t>
            </a:r>
          </a:p>
          <a:p>
            <a:pPr fontAlgn="base"/>
            <a:r>
              <a:rPr lang="en-US" dirty="0"/>
              <a:t>Achieved good cross-section of Respondents by household size and age</a:t>
            </a:r>
          </a:p>
          <a:p>
            <a:pPr marL="0" indent="0">
              <a:buNone/>
            </a:pPr>
            <a:r>
              <a:rPr lang="en-US" dirty="0"/>
              <a:t> </a:t>
            </a:r>
          </a:p>
        </p:txBody>
      </p:sp>
      <p:sp>
        <p:nvSpPr>
          <p:cNvPr id="4" name="Footer Placeholder 3">
            <a:extLst>
              <a:ext uri="{FF2B5EF4-FFF2-40B4-BE49-F238E27FC236}">
                <a16:creationId xmlns:a16="http://schemas.microsoft.com/office/drawing/2014/main" id="{4CE679A6-2047-477A-81DE-A85E087E2FAB}"/>
              </a:ext>
            </a:extLst>
          </p:cNvPr>
          <p:cNvSpPr>
            <a:spLocks noGrp="1"/>
          </p:cNvSpPr>
          <p:nvPr>
            <p:ph type="ftr" sz="quarter" idx="11"/>
          </p:nvPr>
        </p:nvSpPr>
        <p:spPr/>
        <p:txBody>
          <a:bodyPr/>
          <a:lstStyle/>
          <a:p>
            <a:r>
              <a:rPr lang="en-US"/>
              <a:t>For Questions and Comments please email: kharutunian@topsfield-ma.gov</a:t>
            </a:r>
          </a:p>
        </p:txBody>
      </p:sp>
      <p:pic>
        <p:nvPicPr>
          <p:cNvPr id="5" name="Picture 4">
            <a:extLst>
              <a:ext uri="{FF2B5EF4-FFF2-40B4-BE49-F238E27FC236}">
                <a16:creationId xmlns:a16="http://schemas.microsoft.com/office/drawing/2014/main" id="{884CBE9F-A3D7-4062-8B4E-DB43E68BF3F1}"/>
              </a:ext>
            </a:extLst>
          </p:cNvPr>
          <p:cNvPicPr>
            <a:picLocks noChangeAspect="1"/>
          </p:cNvPicPr>
          <p:nvPr/>
        </p:nvPicPr>
        <p:blipFill>
          <a:blip r:embed="rId2"/>
          <a:stretch>
            <a:fillRect/>
          </a:stretch>
        </p:blipFill>
        <p:spPr>
          <a:xfrm>
            <a:off x="3504824" y="3998758"/>
            <a:ext cx="8126066" cy="2382432"/>
          </a:xfrm>
          <a:prstGeom prst="rect">
            <a:avLst/>
          </a:prstGeom>
        </p:spPr>
      </p:pic>
    </p:spTree>
    <p:extLst>
      <p:ext uri="{BB962C8B-B14F-4D97-AF65-F5344CB8AC3E}">
        <p14:creationId xmlns:p14="http://schemas.microsoft.com/office/powerpoint/2010/main" val="34076362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AC95E8-F990-4C39-BCD3-26BCCD16B200}"/>
              </a:ext>
            </a:extLst>
          </p:cNvPr>
          <p:cNvSpPr>
            <a:spLocks noGrp="1"/>
          </p:cNvSpPr>
          <p:nvPr>
            <p:ph type="title"/>
          </p:nvPr>
        </p:nvSpPr>
        <p:spPr/>
        <p:txBody>
          <a:bodyPr/>
          <a:lstStyle/>
          <a:p>
            <a:r>
              <a:rPr lang="en-US" dirty="0">
                <a:latin typeface="Baskerville Old Face" panose="02020602080505020303" pitchFamily="18" charset="0"/>
              </a:rPr>
              <a:t>Community Survey, Spring 2022</a:t>
            </a:r>
            <a:endParaRPr lang="en-US" dirty="0"/>
          </a:p>
        </p:txBody>
      </p:sp>
      <p:sp>
        <p:nvSpPr>
          <p:cNvPr id="4" name="Footer Placeholder 3">
            <a:extLst>
              <a:ext uri="{FF2B5EF4-FFF2-40B4-BE49-F238E27FC236}">
                <a16:creationId xmlns:a16="http://schemas.microsoft.com/office/drawing/2014/main" id="{F9121B9F-187B-4E2B-AC91-B49645657673}"/>
              </a:ext>
            </a:extLst>
          </p:cNvPr>
          <p:cNvSpPr>
            <a:spLocks noGrp="1"/>
          </p:cNvSpPr>
          <p:nvPr>
            <p:ph type="ftr" sz="quarter" idx="11"/>
          </p:nvPr>
        </p:nvSpPr>
        <p:spPr/>
        <p:txBody>
          <a:bodyPr/>
          <a:lstStyle/>
          <a:p>
            <a:r>
              <a:rPr lang="en-US"/>
              <a:t>For Questions and Comments please email: kharutunian@topsfield-ma.gov</a:t>
            </a:r>
          </a:p>
        </p:txBody>
      </p:sp>
      <p:sp>
        <p:nvSpPr>
          <p:cNvPr id="6" name="Content Placeholder 5">
            <a:extLst>
              <a:ext uri="{FF2B5EF4-FFF2-40B4-BE49-F238E27FC236}">
                <a16:creationId xmlns:a16="http://schemas.microsoft.com/office/drawing/2014/main" id="{CF988BBC-DBB1-4819-9D29-B63BE83197A0}"/>
              </a:ext>
            </a:extLst>
          </p:cNvPr>
          <p:cNvSpPr>
            <a:spLocks noGrp="1"/>
          </p:cNvSpPr>
          <p:nvPr>
            <p:ph idx="1"/>
          </p:nvPr>
        </p:nvSpPr>
        <p:spPr>
          <a:xfrm>
            <a:off x="819123" y="2364753"/>
            <a:ext cx="9960729" cy="728480"/>
          </a:xfrm>
        </p:spPr>
        <p:txBody>
          <a:bodyPr/>
          <a:lstStyle/>
          <a:p>
            <a:r>
              <a:rPr lang="en-US" dirty="0"/>
              <a:t>Respondents overwhelmingly support increased business activity in Topsfield</a:t>
            </a:r>
          </a:p>
        </p:txBody>
      </p:sp>
      <p:pic>
        <p:nvPicPr>
          <p:cNvPr id="1028" name="Picture 4" descr="Forms response chart. Question title: Do you want there to be more businesses in Topsfield?. Number of responses: 263 responses.">
            <a:extLst>
              <a:ext uri="{FF2B5EF4-FFF2-40B4-BE49-F238E27FC236}">
                <a16:creationId xmlns:a16="http://schemas.microsoft.com/office/drawing/2014/main" id="{C438F203-C5D7-4334-9157-1E21FE0AC1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7721" y="2833174"/>
            <a:ext cx="9021335" cy="3794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1971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5921C-A17C-4E5D-87A0-48B52857026D}"/>
              </a:ext>
            </a:extLst>
          </p:cNvPr>
          <p:cNvSpPr>
            <a:spLocks noGrp="1"/>
          </p:cNvSpPr>
          <p:nvPr>
            <p:ph type="title"/>
          </p:nvPr>
        </p:nvSpPr>
        <p:spPr/>
        <p:txBody>
          <a:bodyPr/>
          <a:lstStyle/>
          <a:p>
            <a:r>
              <a:rPr lang="en-US" dirty="0">
                <a:latin typeface="Baskerville Old Face" panose="02020602080505020303" pitchFamily="18" charset="0"/>
              </a:rPr>
              <a:t>Community Survey, Spring 2022</a:t>
            </a:r>
            <a:endParaRPr lang="en-US" dirty="0"/>
          </a:p>
        </p:txBody>
      </p:sp>
      <p:sp>
        <p:nvSpPr>
          <p:cNvPr id="3" name="Content Placeholder 2">
            <a:extLst>
              <a:ext uri="{FF2B5EF4-FFF2-40B4-BE49-F238E27FC236}">
                <a16:creationId xmlns:a16="http://schemas.microsoft.com/office/drawing/2014/main" id="{35BE68BB-F058-4F3C-B789-AA5CB8BA2E83}"/>
              </a:ext>
            </a:extLst>
          </p:cNvPr>
          <p:cNvSpPr>
            <a:spLocks noGrp="1"/>
          </p:cNvSpPr>
          <p:nvPr>
            <p:ph idx="1"/>
          </p:nvPr>
        </p:nvSpPr>
        <p:spPr>
          <a:xfrm>
            <a:off x="970396" y="2402163"/>
            <a:ext cx="8761413" cy="1129601"/>
          </a:xfrm>
        </p:spPr>
        <p:txBody>
          <a:bodyPr>
            <a:normAutofit/>
          </a:bodyPr>
          <a:lstStyle/>
          <a:p>
            <a:r>
              <a:rPr lang="en-US" dirty="0"/>
              <a:t>Respondents support increased business activity in both the Downtown and Route 1, especially for Restaurants and Retail</a:t>
            </a:r>
            <a:br>
              <a:rPr lang="en-US" dirty="0"/>
            </a:br>
            <a:endParaRPr lang="en-US" dirty="0"/>
          </a:p>
        </p:txBody>
      </p:sp>
      <p:sp>
        <p:nvSpPr>
          <p:cNvPr id="4" name="Footer Placeholder 3">
            <a:extLst>
              <a:ext uri="{FF2B5EF4-FFF2-40B4-BE49-F238E27FC236}">
                <a16:creationId xmlns:a16="http://schemas.microsoft.com/office/drawing/2014/main" id="{494D1B1A-0648-46BD-BA9F-9DD2B3E2F230}"/>
              </a:ext>
            </a:extLst>
          </p:cNvPr>
          <p:cNvSpPr>
            <a:spLocks noGrp="1"/>
          </p:cNvSpPr>
          <p:nvPr>
            <p:ph type="ftr" sz="quarter" idx="11"/>
          </p:nvPr>
        </p:nvSpPr>
        <p:spPr/>
        <p:txBody>
          <a:bodyPr/>
          <a:lstStyle/>
          <a:p>
            <a:r>
              <a:rPr lang="en-US"/>
              <a:t>For Questions and Comments please email: kharutunian@topsfield-ma.gov</a:t>
            </a:r>
          </a:p>
        </p:txBody>
      </p:sp>
      <p:pic>
        <p:nvPicPr>
          <p:cNvPr id="5" name="Picture 4">
            <a:extLst>
              <a:ext uri="{FF2B5EF4-FFF2-40B4-BE49-F238E27FC236}">
                <a16:creationId xmlns:a16="http://schemas.microsoft.com/office/drawing/2014/main" id="{40D3FAC1-17AC-4173-91EB-3ED28CF5D06A}"/>
              </a:ext>
            </a:extLst>
          </p:cNvPr>
          <p:cNvPicPr>
            <a:picLocks noChangeAspect="1"/>
          </p:cNvPicPr>
          <p:nvPr/>
        </p:nvPicPr>
        <p:blipFill>
          <a:blip r:embed="rId2"/>
          <a:stretch>
            <a:fillRect/>
          </a:stretch>
        </p:blipFill>
        <p:spPr>
          <a:xfrm>
            <a:off x="205228" y="3238150"/>
            <a:ext cx="11761536" cy="3031012"/>
          </a:xfrm>
          <a:prstGeom prst="rect">
            <a:avLst/>
          </a:prstGeom>
        </p:spPr>
      </p:pic>
    </p:spTree>
    <p:extLst>
      <p:ext uri="{BB962C8B-B14F-4D97-AF65-F5344CB8AC3E}">
        <p14:creationId xmlns:p14="http://schemas.microsoft.com/office/powerpoint/2010/main" val="38997451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47BE7-513E-4AC8-BA27-FD98A00347D2}"/>
              </a:ext>
            </a:extLst>
          </p:cNvPr>
          <p:cNvSpPr>
            <a:spLocks noGrp="1"/>
          </p:cNvSpPr>
          <p:nvPr>
            <p:ph type="title"/>
          </p:nvPr>
        </p:nvSpPr>
        <p:spPr/>
        <p:txBody>
          <a:bodyPr/>
          <a:lstStyle/>
          <a:p>
            <a:r>
              <a:rPr lang="en-US" dirty="0">
                <a:latin typeface="Baskerville Old Face" panose="02020602080505020303" pitchFamily="18" charset="0"/>
              </a:rPr>
              <a:t>Community Survey, Spring 2022</a:t>
            </a:r>
            <a:endParaRPr lang="en-US" dirty="0"/>
          </a:p>
        </p:txBody>
      </p:sp>
      <p:sp>
        <p:nvSpPr>
          <p:cNvPr id="3" name="Content Placeholder 2">
            <a:extLst>
              <a:ext uri="{FF2B5EF4-FFF2-40B4-BE49-F238E27FC236}">
                <a16:creationId xmlns:a16="http://schemas.microsoft.com/office/drawing/2014/main" id="{92AA0688-6DDF-4DBD-9632-A70DA62FFB62}"/>
              </a:ext>
            </a:extLst>
          </p:cNvPr>
          <p:cNvSpPr>
            <a:spLocks noGrp="1"/>
          </p:cNvSpPr>
          <p:nvPr>
            <p:ph idx="1"/>
          </p:nvPr>
        </p:nvSpPr>
        <p:spPr>
          <a:xfrm>
            <a:off x="903285" y="2343441"/>
            <a:ext cx="8761413" cy="728480"/>
          </a:xfrm>
        </p:spPr>
        <p:txBody>
          <a:bodyPr/>
          <a:lstStyle/>
          <a:p>
            <a:r>
              <a:rPr lang="en-US" dirty="0"/>
              <a:t>Strong desire for Full Service Restaurants in Topsfield</a:t>
            </a:r>
            <a:br>
              <a:rPr lang="en-US" dirty="0"/>
            </a:br>
            <a:endParaRPr lang="en-US" dirty="0"/>
          </a:p>
        </p:txBody>
      </p:sp>
      <p:sp>
        <p:nvSpPr>
          <p:cNvPr id="4" name="Footer Placeholder 3">
            <a:extLst>
              <a:ext uri="{FF2B5EF4-FFF2-40B4-BE49-F238E27FC236}">
                <a16:creationId xmlns:a16="http://schemas.microsoft.com/office/drawing/2014/main" id="{9EF6B9B8-5818-44D0-8CDD-A2620F9D03F9}"/>
              </a:ext>
            </a:extLst>
          </p:cNvPr>
          <p:cNvSpPr>
            <a:spLocks noGrp="1"/>
          </p:cNvSpPr>
          <p:nvPr>
            <p:ph type="ftr" sz="quarter" idx="11"/>
          </p:nvPr>
        </p:nvSpPr>
        <p:spPr/>
        <p:txBody>
          <a:bodyPr/>
          <a:lstStyle/>
          <a:p>
            <a:r>
              <a:rPr lang="en-US"/>
              <a:t>For Questions and Comments please email: kharutunian@topsfield-ma.gov</a:t>
            </a:r>
          </a:p>
        </p:txBody>
      </p:sp>
      <p:pic>
        <p:nvPicPr>
          <p:cNvPr id="2050" name="Picture 2" descr="Forms response chart. Question title: How many full-service wait-staff restaurants do you want to have in Topsfield?. Number of responses: 262 responses.">
            <a:extLst>
              <a:ext uri="{FF2B5EF4-FFF2-40B4-BE49-F238E27FC236}">
                <a16:creationId xmlns:a16="http://schemas.microsoft.com/office/drawing/2014/main" id="{8E18FED6-A60A-4785-847F-87984181D6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4869" y="2967740"/>
            <a:ext cx="7742580" cy="3256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177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170EA-8E75-410F-90F7-9FD5458E031A}"/>
              </a:ext>
            </a:extLst>
          </p:cNvPr>
          <p:cNvSpPr>
            <a:spLocks noGrp="1"/>
          </p:cNvSpPr>
          <p:nvPr>
            <p:ph type="title"/>
          </p:nvPr>
        </p:nvSpPr>
        <p:spPr/>
        <p:txBody>
          <a:bodyPr/>
          <a:lstStyle/>
          <a:p>
            <a:r>
              <a:rPr lang="en-US" dirty="0">
                <a:latin typeface="Baskerville Old Face" panose="02020602080505020303" pitchFamily="18" charset="0"/>
              </a:rPr>
              <a:t>Community Survey, Spring 2022</a:t>
            </a:r>
            <a:endParaRPr lang="en-US" dirty="0"/>
          </a:p>
        </p:txBody>
      </p:sp>
      <p:sp>
        <p:nvSpPr>
          <p:cNvPr id="3" name="Content Placeholder 2">
            <a:extLst>
              <a:ext uri="{FF2B5EF4-FFF2-40B4-BE49-F238E27FC236}">
                <a16:creationId xmlns:a16="http://schemas.microsoft.com/office/drawing/2014/main" id="{9BC826D3-909C-4E0B-B3F4-5A4721D55BB4}"/>
              </a:ext>
            </a:extLst>
          </p:cNvPr>
          <p:cNvSpPr>
            <a:spLocks noGrp="1"/>
          </p:cNvSpPr>
          <p:nvPr>
            <p:ph idx="1"/>
          </p:nvPr>
        </p:nvSpPr>
        <p:spPr/>
        <p:txBody>
          <a:bodyPr>
            <a:normAutofit lnSpcReduction="10000"/>
          </a:bodyPr>
          <a:lstStyle/>
          <a:p>
            <a:r>
              <a:rPr lang="en-US" dirty="0"/>
              <a:t>Market conditions are favorable for Restaurants</a:t>
            </a:r>
          </a:p>
          <a:p>
            <a:pPr lvl="1" fontAlgn="base"/>
            <a:r>
              <a:rPr lang="en-US" dirty="0"/>
              <a:t>Low Competition</a:t>
            </a:r>
          </a:p>
          <a:p>
            <a:pPr lvl="2" fontAlgn="base"/>
            <a:r>
              <a:rPr lang="en-US" dirty="0"/>
              <a:t>Food Service currently only makes up around 2% of Topsfield Businesses</a:t>
            </a:r>
          </a:p>
          <a:p>
            <a:pPr lvl="2" fontAlgn="base"/>
            <a:r>
              <a:rPr lang="en-US" dirty="0"/>
              <a:t>Over 55% of Survey Respondents travel more than 20 minutes to dine out!</a:t>
            </a:r>
          </a:p>
          <a:p>
            <a:pPr lvl="1" fontAlgn="base"/>
            <a:r>
              <a:rPr lang="en-US" dirty="0"/>
              <a:t>Strong Potential Customer Base</a:t>
            </a:r>
          </a:p>
          <a:p>
            <a:pPr lvl="2" fontAlgn="base"/>
            <a:r>
              <a:rPr lang="en-US" dirty="0"/>
              <a:t>Almost 70% of Survey Respondents dine out 4 or more times a month</a:t>
            </a:r>
          </a:p>
          <a:p>
            <a:pPr lvl="2" fontAlgn="base"/>
            <a:r>
              <a:rPr lang="en-US" dirty="0"/>
              <a:t>57% of Survey Respondents spend more than $200 dining out each month</a:t>
            </a:r>
          </a:p>
          <a:p>
            <a:pPr lvl="1" fontAlgn="base"/>
            <a:r>
              <a:rPr lang="en-US" dirty="0"/>
              <a:t>Low Barriers to Entry</a:t>
            </a:r>
          </a:p>
          <a:p>
            <a:pPr lvl="2" fontAlgn="base"/>
            <a:r>
              <a:rPr lang="en-US" dirty="0"/>
              <a:t>Supportive local government</a:t>
            </a:r>
          </a:p>
          <a:p>
            <a:pPr lvl="2" fontAlgn="base"/>
            <a:r>
              <a:rPr lang="en-US" dirty="0"/>
              <a:t>Liquor licenses available</a:t>
            </a:r>
          </a:p>
          <a:p>
            <a:pPr lvl="1"/>
            <a:endParaRPr lang="en-US" dirty="0"/>
          </a:p>
        </p:txBody>
      </p:sp>
      <p:sp>
        <p:nvSpPr>
          <p:cNvPr id="4" name="Footer Placeholder 3">
            <a:extLst>
              <a:ext uri="{FF2B5EF4-FFF2-40B4-BE49-F238E27FC236}">
                <a16:creationId xmlns:a16="http://schemas.microsoft.com/office/drawing/2014/main" id="{FB2C99CB-8EBB-455A-A039-2287D860C503}"/>
              </a:ext>
            </a:extLst>
          </p:cNvPr>
          <p:cNvSpPr>
            <a:spLocks noGrp="1"/>
          </p:cNvSpPr>
          <p:nvPr>
            <p:ph type="ftr" sz="quarter" idx="11"/>
          </p:nvPr>
        </p:nvSpPr>
        <p:spPr/>
        <p:txBody>
          <a:bodyPr/>
          <a:lstStyle/>
          <a:p>
            <a:r>
              <a:rPr lang="en-US"/>
              <a:t>For Questions and Comments please email: kharutunian@topsfield-ma.gov</a:t>
            </a:r>
          </a:p>
        </p:txBody>
      </p:sp>
    </p:spTree>
    <p:extLst>
      <p:ext uri="{BB962C8B-B14F-4D97-AF65-F5344CB8AC3E}">
        <p14:creationId xmlns:p14="http://schemas.microsoft.com/office/powerpoint/2010/main" val="2971464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28DF2-4F3A-4786-A64D-4C3A0426F2DB}"/>
              </a:ext>
            </a:extLst>
          </p:cNvPr>
          <p:cNvSpPr>
            <a:spLocks noGrp="1"/>
          </p:cNvSpPr>
          <p:nvPr>
            <p:ph type="title"/>
          </p:nvPr>
        </p:nvSpPr>
        <p:spPr/>
        <p:txBody>
          <a:bodyPr/>
          <a:lstStyle/>
          <a:p>
            <a:r>
              <a:rPr lang="en-US" dirty="0">
                <a:latin typeface="Baskerville Old Face" panose="02020602080505020303" pitchFamily="18" charset="0"/>
              </a:rPr>
              <a:t>Community Survey, Spring 2022</a:t>
            </a:r>
            <a:endParaRPr lang="en-US" dirty="0"/>
          </a:p>
        </p:txBody>
      </p:sp>
      <p:sp>
        <p:nvSpPr>
          <p:cNvPr id="3" name="Content Placeholder 2">
            <a:extLst>
              <a:ext uri="{FF2B5EF4-FFF2-40B4-BE49-F238E27FC236}">
                <a16:creationId xmlns:a16="http://schemas.microsoft.com/office/drawing/2014/main" id="{90BD34D8-0AA8-4FBB-B1CA-3BB6E03CD67B}"/>
              </a:ext>
            </a:extLst>
          </p:cNvPr>
          <p:cNvSpPr>
            <a:spLocks noGrp="1"/>
          </p:cNvSpPr>
          <p:nvPr>
            <p:ph idx="1"/>
          </p:nvPr>
        </p:nvSpPr>
        <p:spPr>
          <a:xfrm>
            <a:off x="1154954" y="2603500"/>
            <a:ext cx="10405075" cy="894709"/>
          </a:xfrm>
        </p:spPr>
        <p:txBody>
          <a:bodyPr/>
          <a:lstStyle/>
          <a:p>
            <a:r>
              <a:rPr lang="en-US" dirty="0"/>
              <a:t>Commuting behavior has changed since the pandemic: </a:t>
            </a:r>
            <a:r>
              <a:rPr lang="en-US" b="1" i="1" dirty="0"/>
              <a:t>More Residents stay local</a:t>
            </a:r>
            <a:endParaRPr lang="en-US" dirty="0"/>
          </a:p>
        </p:txBody>
      </p:sp>
      <p:sp>
        <p:nvSpPr>
          <p:cNvPr id="4" name="Footer Placeholder 3">
            <a:extLst>
              <a:ext uri="{FF2B5EF4-FFF2-40B4-BE49-F238E27FC236}">
                <a16:creationId xmlns:a16="http://schemas.microsoft.com/office/drawing/2014/main" id="{A1492216-12AE-4C97-BAB6-C269AB1FAACD}"/>
              </a:ext>
            </a:extLst>
          </p:cNvPr>
          <p:cNvSpPr>
            <a:spLocks noGrp="1"/>
          </p:cNvSpPr>
          <p:nvPr>
            <p:ph type="ftr" sz="quarter" idx="11"/>
          </p:nvPr>
        </p:nvSpPr>
        <p:spPr/>
        <p:txBody>
          <a:bodyPr/>
          <a:lstStyle/>
          <a:p>
            <a:r>
              <a:rPr lang="en-US"/>
              <a:t>For Questions and Comments please email: kharutunian@topsfield-ma.gov</a:t>
            </a:r>
          </a:p>
        </p:txBody>
      </p:sp>
      <p:pic>
        <p:nvPicPr>
          <p:cNvPr id="3074" name="Picture 2" descr="Forms response chart. Question title: Do you now expect to work more days from home than prior to the pandemic?. Number of responses: 265 responses.">
            <a:extLst>
              <a:ext uri="{FF2B5EF4-FFF2-40B4-BE49-F238E27FC236}">
                <a16:creationId xmlns:a16="http://schemas.microsoft.com/office/drawing/2014/main" id="{49CD7985-6AF4-4007-9A4F-8E764DDE89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9450" y="3185896"/>
            <a:ext cx="7771095" cy="326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9169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FBF41-0850-4D7B-8B3E-B6C17A205A4C}"/>
              </a:ext>
            </a:extLst>
          </p:cNvPr>
          <p:cNvSpPr>
            <a:spLocks noGrp="1"/>
          </p:cNvSpPr>
          <p:nvPr>
            <p:ph type="title"/>
          </p:nvPr>
        </p:nvSpPr>
        <p:spPr/>
        <p:txBody>
          <a:bodyPr/>
          <a:lstStyle/>
          <a:p>
            <a:r>
              <a:rPr lang="en-US" dirty="0">
                <a:latin typeface="Baskerville Old Face" panose="02020602080505020303" pitchFamily="18" charset="0"/>
              </a:rPr>
              <a:t>Community Survey, Spring 2022</a:t>
            </a:r>
            <a:endParaRPr lang="en-US" dirty="0"/>
          </a:p>
        </p:txBody>
      </p:sp>
      <p:sp>
        <p:nvSpPr>
          <p:cNvPr id="3" name="Content Placeholder 2">
            <a:extLst>
              <a:ext uri="{FF2B5EF4-FFF2-40B4-BE49-F238E27FC236}">
                <a16:creationId xmlns:a16="http://schemas.microsoft.com/office/drawing/2014/main" id="{6A03C87A-5643-4E8F-B57A-2444311A4A72}"/>
              </a:ext>
            </a:extLst>
          </p:cNvPr>
          <p:cNvSpPr>
            <a:spLocks noGrp="1"/>
          </p:cNvSpPr>
          <p:nvPr>
            <p:ph idx="1"/>
          </p:nvPr>
        </p:nvSpPr>
        <p:spPr>
          <a:xfrm>
            <a:off x="1154954" y="2603500"/>
            <a:ext cx="10556077" cy="886320"/>
          </a:xfrm>
        </p:spPr>
        <p:txBody>
          <a:bodyPr>
            <a:normAutofit/>
          </a:bodyPr>
          <a:lstStyle/>
          <a:p>
            <a:r>
              <a:rPr lang="en-US" dirty="0"/>
              <a:t>Shopping habits have changed since the Pandemic:  </a:t>
            </a:r>
            <a:r>
              <a:rPr lang="en-US" b="1" i="1" dirty="0"/>
              <a:t>More Residents want to shop local</a:t>
            </a:r>
            <a:br>
              <a:rPr lang="en-US" dirty="0"/>
            </a:br>
            <a:endParaRPr lang="en-US" dirty="0"/>
          </a:p>
        </p:txBody>
      </p:sp>
      <p:sp>
        <p:nvSpPr>
          <p:cNvPr id="4" name="Footer Placeholder 3">
            <a:extLst>
              <a:ext uri="{FF2B5EF4-FFF2-40B4-BE49-F238E27FC236}">
                <a16:creationId xmlns:a16="http://schemas.microsoft.com/office/drawing/2014/main" id="{6A363E1D-C9A5-4C82-B1B4-0A8760F3AE5B}"/>
              </a:ext>
            </a:extLst>
          </p:cNvPr>
          <p:cNvSpPr>
            <a:spLocks noGrp="1"/>
          </p:cNvSpPr>
          <p:nvPr>
            <p:ph type="ftr" sz="quarter" idx="11"/>
          </p:nvPr>
        </p:nvSpPr>
        <p:spPr/>
        <p:txBody>
          <a:bodyPr/>
          <a:lstStyle/>
          <a:p>
            <a:r>
              <a:rPr lang="en-US"/>
              <a:t>For Questions and Comments please email: kharutunian@topsfield-ma.gov</a:t>
            </a:r>
          </a:p>
        </p:txBody>
      </p:sp>
      <p:pic>
        <p:nvPicPr>
          <p:cNvPr id="5" name="Picture 4">
            <a:extLst>
              <a:ext uri="{FF2B5EF4-FFF2-40B4-BE49-F238E27FC236}">
                <a16:creationId xmlns:a16="http://schemas.microsoft.com/office/drawing/2014/main" id="{00770358-92DF-4700-BE37-356E10784956}"/>
              </a:ext>
            </a:extLst>
          </p:cNvPr>
          <p:cNvPicPr>
            <a:picLocks noChangeAspect="1"/>
          </p:cNvPicPr>
          <p:nvPr/>
        </p:nvPicPr>
        <p:blipFill>
          <a:blip r:embed="rId2"/>
          <a:stretch>
            <a:fillRect/>
          </a:stretch>
        </p:blipFill>
        <p:spPr>
          <a:xfrm>
            <a:off x="3330428" y="3046660"/>
            <a:ext cx="8559287" cy="3318907"/>
          </a:xfrm>
          <a:prstGeom prst="rect">
            <a:avLst/>
          </a:prstGeom>
        </p:spPr>
      </p:pic>
    </p:spTree>
    <p:extLst>
      <p:ext uri="{BB962C8B-B14F-4D97-AF65-F5344CB8AC3E}">
        <p14:creationId xmlns:p14="http://schemas.microsoft.com/office/powerpoint/2010/main" val="2512695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11DF7-E180-4095-8288-2C1D00775755}"/>
              </a:ext>
            </a:extLst>
          </p:cNvPr>
          <p:cNvSpPr>
            <a:spLocks noGrp="1"/>
          </p:cNvSpPr>
          <p:nvPr>
            <p:ph type="title"/>
          </p:nvPr>
        </p:nvSpPr>
        <p:spPr/>
        <p:txBody>
          <a:bodyPr/>
          <a:lstStyle/>
          <a:p>
            <a:r>
              <a:rPr lang="en-US" dirty="0">
                <a:latin typeface="Baskerville Old Face" panose="02020602080505020303" pitchFamily="18" charset="0"/>
              </a:rPr>
              <a:t>Community Survey, Spring 2022</a:t>
            </a:r>
            <a:endParaRPr lang="en-US" dirty="0"/>
          </a:p>
        </p:txBody>
      </p:sp>
      <p:sp>
        <p:nvSpPr>
          <p:cNvPr id="3" name="Content Placeholder 2">
            <a:extLst>
              <a:ext uri="{FF2B5EF4-FFF2-40B4-BE49-F238E27FC236}">
                <a16:creationId xmlns:a16="http://schemas.microsoft.com/office/drawing/2014/main" id="{9D71FBDB-D863-4D7D-9BA1-66864C6CC5B8}"/>
              </a:ext>
            </a:extLst>
          </p:cNvPr>
          <p:cNvSpPr>
            <a:spLocks noGrp="1"/>
          </p:cNvSpPr>
          <p:nvPr>
            <p:ph idx="1"/>
          </p:nvPr>
        </p:nvSpPr>
        <p:spPr>
          <a:xfrm>
            <a:off x="1154954" y="2603500"/>
            <a:ext cx="10128239" cy="3416300"/>
          </a:xfrm>
        </p:spPr>
        <p:txBody>
          <a:bodyPr>
            <a:normAutofit fontScale="32500" lnSpcReduction="20000"/>
          </a:bodyPr>
          <a:lstStyle/>
          <a:p>
            <a:pPr marL="0" indent="0">
              <a:buNone/>
            </a:pPr>
            <a:r>
              <a:rPr lang="en-US" sz="4300" b="1" dirty="0"/>
              <a:t>“It would be nice to have a restaurant as there appears to be a lot of liquor licenses available and those that would greatly enjoy one have to drive to Rowley or Danvers to enjoy this”</a:t>
            </a:r>
            <a:endParaRPr lang="en-US" sz="4300" dirty="0"/>
          </a:p>
          <a:p>
            <a:pPr marL="0" indent="0">
              <a:buNone/>
            </a:pPr>
            <a:r>
              <a:rPr lang="en-US" sz="4300" dirty="0"/>
              <a:t>“Restaurants please.”</a:t>
            </a:r>
          </a:p>
          <a:p>
            <a:pPr marL="0" indent="0">
              <a:buNone/>
            </a:pPr>
            <a:r>
              <a:rPr lang="en-US" sz="4300" b="1" dirty="0"/>
              <a:t>“There needs to be more business geared toward people hanging out for more than 5 minutes so that people can see each other in town purposefully, but also meet organically while frequenting these businesses.”</a:t>
            </a:r>
            <a:endParaRPr lang="en-US" sz="4300" dirty="0"/>
          </a:p>
          <a:p>
            <a:pPr marL="0" indent="0">
              <a:buNone/>
            </a:pPr>
            <a:r>
              <a:rPr lang="en-US" sz="4300" dirty="0"/>
              <a:t>“Please focus on destination restaurants that can pull traffic for downtown. We have enough quick service/fast food and need sit down options. Ideally 1-2 “good” restaurants can serve as anchors for other retail/services downtown.”</a:t>
            </a:r>
          </a:p>
          <a:p>
            <a:pPr marL="0" indent="0">
              <a:buNone/>
            </a:pPr>
            <a:r>
              <a:rPr lang="en-US" sz="4300" b="1" dirty="0"/>
              <a:t>“We like consistent good food and a “good pour” of wine. We enjoy to stay local and just get out for a nice meal.”</a:t>
            </a:r>
            <a:endParaRPr lang="en-US" sz="4300" dirty="0"/>
          </a:p>
          <a:p>
            <a:pPr marL="0" indent="0">
              <a:buNone/>
            </a:pPr>
            <a:r>
              <a:rPr lang="en-US" sz="4300" dirty="0"/>
              <a:t>“Prefer businesses that will provide services for residents of Topsfield and neighboring towns as well as those that can contribute to the tax base in an appropriate manner reflecting the residential character of the town. Mix of businesses should promote walkability downtown (smaller shops, restaurants) as a dining and retail destination, and continued larger businesses (light industrial, chain stores, shopping centers) on the highly trafficked Route 1 corridor.”</a:t>
            </a:r>
            <a:br>
              <a:rPr lang="en-US" dirty="0"/>
            </a:br>
            <a:endParaRPr lang="en-US" dirty="0"/>
          </a:p>
        </p:txBody>
      </p:sp>
      <p:sp>
        <p:nvSpPr>
          <p:cNvPr id="4" name="Footer Placeholder 3">
            <a:extLst>
              <a:ext uri="{FF2B5EF4-FFF2-40B4-BE49-F238E27FC236}">
                <a16:creationId xmlns:a16="http://schemas.microsoft.com/office/drawing/2014/main" id="{8E50D4D1-F912-4473-94DF-1147F31B4C62}"/>
              </a:ext>
            </a:extLst>
          </p:cNvPr>
          <p:cNvSpPr>
            <a:spLocks noGrp="1"/>
          </p:cNvSpPr>
          <p:nvPr>
            <p:ph type="ftr" sz="quarter" idx="11"/>
          </p:nvPr>
        </p:nvSpPr>
        <p:spPr/>
        <p:txBody>
          <a:bodyPr/>
          <a:lstStyle/>
          <a:p>
            <a:r>
              <a:rPr lang="en-US"/>
              <a:t>For Questions and Comments please email: kharutunian@topsfield-ma.gov</a:t>
            </a:r>
          </a:p>
        </p:txBody>
      </p:sp>
    </p:spTree>
    <p:extLst>
      <p:ext uri="{BB962C8B-B14F-4D97-AF65-F5344CB8AC3E}">
        <p14:creationId xmlns:p14="http://schemas.microsoft.com/office/powerpoint/2010/main" val="509335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EE562-0B47-4025-A8C9-5659295C4AA3}"/>
              </a:ext>
            </a:extLst>
          </p:cNvPr>
          <p:cNvSpPr>
            <a:spLocks noGrp="1"/>
          </p:cNvSpPr>
          <p:nvPr>
            <p:ph type="title"/>
          </p:nvPr>
        </p:nvSpPr>
        <p:spPr/>
        <p:txBody>
          <a:bodyPr/>
          <a:lstStyle/>
          <a:p>
            <a:r>
              <a:rPr lang="en-US" dirty="0">
                <a:latin typeface="Baskerville Old Face" panose="02020602080505020303" pitchFamily="18" charset="0"/>
              </a:rPr>
              <a:t>Opportunities</a:t>
            </a:r>
          </a:p>
        </p:txBody>
      </p:sp>
      <p:sp>
        <p:nvSpPr>
          <p:cNvPr id="3" name="Content Placeholder 2">
            <a:extLst>
              <a:ext uri="{FF2B5EF4-FFF2-40B4-BE49-F238E27FC236}">
                <a16:creationId xmlns:a16="http://schemas.microsoft.com/office/drawing/2014/main" id="{83BE2CD9-DA80-48CF-B3D8-14A8FAA14E46}"/>
              </a:ext>
            </a:extLst>
          </p:cNvPr>
          <p:cNvSpPr>
            <a:spLocks noGrp="1"/>
          </p:cNvSpPr>
          <p:nvPr>
            <p:ph idx="1"/>
          </p:nvPr>
        </p:nvSpPr>
        <p:spPr/>
        <p:txBody>
          <a:bodyPr/>
          <a:lstStyle/>
          <a:p>
            <a:r>
              <a:rPr lang="en-US" dirty="0"/>
              <a:t>30 Main Street</a:t>
            </a:r>
          </a:p>
          <a:p>
            <a:r>
              <a:rPr lang="en-US" dirty="0">
                <a:solidFill>
                  <a:schemeClr val="tx1"/>
                </a:solidFill>
              </a:rPr>
              <a:t>448 Boston Street</a:t>
            </a:r>
          </a:p>
          <a:p>
            <a:r>
              <a:rPr lang="en-US" dirty="0"/>
              <a:t>Old Highway Garage</a:t>
            </a:r>
            <a:endParaRPr lang="en-US" dirty="0">
              <a:solidFill>
                <a:srgbClr val="FF0000"/>
              </a:solidFill>
            </a:endParaRPr>
          </a:p>
        </p:txBody>
      </p:sp>
      <p:sp>
        <p:nvSpPr>
          <p:cNvPr id="4" name="Footer Placeholder 3">
            <a:extLst>
              <a:ext uri="{FF2B5EF4-FFF2-40B4-BE49-F238E27FC236}">
                <a16:creationId xmlns:a16="http://schemas.microsoft.com/office/drawing/2014/main" id="{4662D3FD-A340-4FCC-BA45-64A1761998C6}"/>
              </a:ext>
            </a:extLst>
          </p:cNvPr>
          <p:cNvSpPr>
            <a:spLocks noGrp="1"/>
          </p:cNvSpPr>
          <p:nvPr>
            <p:ph type="ftr" sz="quarter" idx="11"/>
          </p:nvPr>
        </p:nvSpPr>
        <p:spPr/>
        <p:txBody>
          <a:bodyPr/>
          <a:lstStyle/>
          <a:p>
            <a:r>
              <a:rPr lang="en-US"/>
              <a:t>For Questions and Comments please email: kharutunian@topsfield-ma.gov</a:t>
            </a:r>
          </a:p>
        </p:txBody>
      </p:sp>
    </p:spTree>
    <p:extLst>
      <p:ext uri="{BB962C8B-B14F-4D97-AF65-F5344CB8AC3E}">
        <p14:creationId xmlns:p14="http://schemas.microsoft.com/office/powerpoint/2010/main" val="1089628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1248D-E18D-4027-9082-E0EFF40A8FC5}"/>
              </a:ext>
            </a:extLst>
          </p:cNvPr>
          <p:cNvSpPr>
            <a:spLocks noGrp="1"/>
          </p:cNvSpPr>
          <p:nvPr>
            <p:ph type="title"/>
          </p:nvPr>
        </p:nvSpPr>
        <p:spPr/>
        <p:txBody>
          <a:bodyPr/>
          <a:lstStyle/>
          <a:p>
            <a:r>
              <a:rPr lang="en-US" dirty="0">
                <a:latin typeface="Baskerville Old Face" panose="02020602080505020303" pitchFamily="18" charset="0"/>
              </a:rPr>
              <a:t>Background on Topsfield</a:t>
            </a:r>
          </a:p>
        </p:txBody>
      </p:sp>
      <p:sp>
        <p:nvSpPr>
          <p:cNvPr id="3" name="Content Placeholder 2">
            <a:extLst>
              <a:ext uri="{FF2B5EF4-FFF2-40B4-BE49-F238E27FC236}">
                <a16:creationId xmlns:a16="http://schemas.microsoft.com/office/drawing/2014/main" id="{FD97E35F-8684-4DB2-A6F1-F035B8DAD372}"/>
              </a:ext>
            </a:extLst>
          </p:cNvPr>
          <p:cNvSpPr>
            <a:spLocks noGrp="1"/>
          </p:cNvSpPr>
          <p:nvPr>
            <p:ph idx="1"/>
          </p:nvPr>
        </p:nvSpPr>
        <p:spPr>
          <a:xfrm>
            <a:off x="998290" y="2603500"/>
            <a:ext cx="6658073" cy="3461740"/>
          </a:xfrm>
        </p:spPr>
        <p:txBody>
          <a:bodyPr>
            <a:normAutofit/>
          </a:bodyPr>
          <a:lstStyle/>
          <a:p>
            <a:r>
              <a:rPr lang="en-US" dirty="0"/>
              <a:t>Location</a:t>
            </a:r>
          </a:p>
          <a:p>
            <a:r>
              <a:rPr lang="en-US" dirty="0"/>
              <a:t>Population</a:t>
            </a:r>
          </a:p>
          <a:p>
            <a:r>
              <a:rPr lang="en-US" dirty="0"/>
              <a:t>Demographics: Local and Regional</a:t>
            </a:r>
          </a:p>
          <a:p>
            <a:r>
              <a:rPr lang="en-US" dirty="0"/>
              <a:t>Explore Topsfield</a:t>
            </a:r>
          </a:p>
          <a:p>
            <a:r>
              <a:rPr lang="en-US" dirty="0"/>
              <a:t>Housing Information</a:t>
            </a:r>
          </a:p>
          <a:p>
            <a:r>
              <a:rPr lang="en-US" dirty="0"/>
              <a:t>Our Business Community </a:t>
            </a:r>
          </a:p>
          <a:p>
            <a:r>
              <a:rPr lang="en-US" dirty="0"/>
              <a:t>Regulatory and more</a:t>
            </a:r>
          </a:p>
        </p:txBody>
      </p:sp>
      <p:sp>
        <p:nvSpPr>
          <p:cNvPr id="4" name="Footer Placeholder 3">
            <a:extLst>
              <a:ext uri="{FF2B5EF4-FFF2-40B4-BE49-F238E27FC236}">
                <a16:creationId xmlns:a16="http://schemas.microsoft.com/office/drawing/2014/main" id="{73856A5A-EAD5-49CC-86C7-BB4FBFA67A8F}"/>
              </a:ext>
            </a:extLst>
          </p:cNvPr>
          <p:cNvSpPr>
            <a:spLocks noGrp="1"/>
          </p:cNvSpPr>
          <p:nvPr>
            <p:ph type="ftr" sz="quarter" idx="11"/>
          </p:nvPr>
        </p:nvSpPr>
        <p:spPr/>
        <p:txBody>
          <a:bodyPr/>
          <a:lstStyle/>
          <a:p>
            <a:r>
              <a:rPr lang="en-US"/>
              <a:t>For Questions and Comments please email: kharutunian@topsfield-ma.gov</a:t>
            </a:r>
          </a:p>
        </p:txBody>
      </p:sp>
      <p:pic>
        <p:nvPicPr>
          <p:cNvPr id="15" name="Picture 14">
            <a:extLst>
              <a:ext uri="{FF2B5EF4-FFF2-40B4-BE49-F238E27FC236}">
                <a16:creationId xmlns:a16="http://schemas.microsoft.com/office/drawing/2014/main" id="{4BF9F9E2-B173-4B6F-854C-BAC6154CC408}"/>
              </a:ext>
            </a:extLst>
          </p:cNvPr>
          <p:cNvPicPr>
            <a:picLocks noChangeAspect="1"/>
          </p:cNvPicPr>
          <p:nvPr/>
        </p:nvPicPr>
        <p:blipFill>
          <a:blip r:embed="rId2"/>
          <a:stretch>
            <a:fillRect/>
          </a:stretch>
        </p:blipFill>
        <p:spPr>
          <a:xfrm>
            <a:off x="6959046" y="3061498"/>
            <a:ext cx="4515876" cy="2581381"/>
          </a:xfrm>
          <a:prstGeom prst="rect">
            <a:avLst/>
          </a:prstGeom>
        </p:spPr>
      </p:pic>
    </p:spTree>
    <p:extLst>
      <p:ext uri="{BB962C8B-B14F-4D97-AF65-F5344CB8AC3E}">
        <p14:creationId xmlns:p14="http://schemas.microsoft.com/office/powerpoint/2010/main" val="1166732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4E6B-A129-4B7E-98CF-268EDF8DBA81}"/>
              </a:ext>
            </a:extLst>
          </p:cNvPr>
          <p:cNvSpPr>
            <a:spLocks noGrp="1"/>
          </p:cNvSpPr>
          <p:nvPr>
            <p:ph type="title"/>
          </p:nvPr>
        </p:nvSpPr>
        <p:spPr/>
        <p:txBody>
          <a:bodyPr/>
          <a:lstStyle/>
          <a:p>
            <a:r>
              <a:rPr lang="en-US" dirty="0">
                <a:latin typeface="Baskerville Old Face" panose="02020602080505020303" pitchFamily="18" charset="0"/>
              </a:rPr>
              <a:t>30 Main Street (Former Santander Bank)</a:t>
            </a:r>
          </a:p>
        </p:txBody>
      </p:sp>
      <p:sp>
        <p:nvSpPr>
          <p:cNvPr id="3" name="Content Placeholder 2">
            <a:extLst>
              <a:ext uri="{FF2B5EF4-FFF2-40B4-BE49-F238E27FC236}">
                <a16:creationId xmlns:a16="http://schemas.microsoft.com/office/drawing/2014/main" id="{94283506-713E-4FE5-BA3C-93C986766412}"/>
              </a:ext>
            </a:extLst>
          </p:cNvPr>
          <p:cNvSpPr>
            <a:spLocks noGrp="1"/>
          </p:cNvSpPr>
          <p:nvPr>
            <p:ph idx="1"/>
          </p:nvPr>
        </p:nvSpPr>
        <p:spPr>
          <a:xfrm>
            <a:off x="1154955" y="2603500"/>
            <a:ext cx="3442212" cy="3416300"/>
          </a:xfrm>
        </p:spPr>
        <p:txBody>
          <a:bodyPr>
            <a:normAutofit/>
          </a:bodyPr>
          <a:lstStyle/>
          <a:p>
            <a:r>
              <a:rPr lang="en-US" dirty="0"/>
              <a:t>Centrally Located Downtown</a:t>
            </a:r>
          </a:p>
          <a:p>
            <a:r>
              <a:rPr lang="en-US" dirty="0"/>
              <a:t>Building Description:</a:t>
            </a:r>
          </a:p>
          <a:p>
            <a:pPr lvl="1"/>
            <a:r>
              <a:rPr lang="en-US" dirty="0"/>
              <a:t>3,900 SF</a:t>
            </a:r>
          </a:p>
          <a:p>
            <a:pPr lvl="1"/>
            <a:r>
              <a:rPr lang="en-US" dirty="0"/>
              <a:t>Brick Façade</a:t>
            </a:r>
          </a:p>
          <a:p>
            <a:r>
              <a:rPr lang="en-US" dirty="0"/>
              <a:t>Ample parking</a:t>
            </a:r>
          </a:p>
          <a:p>
            <a:r>
              <a:rPr lang="en-US" dirty="0"/>
              <a:t>Perfect Restaurant Option</a:t>
            </a:r>
          </a:p>
          <a:p>
            <a:r>
              <a:rPr lang="en-US" dirty="0"/>
              <a:t>Septic capacity</a:t>
            </a:r>
          </a:p>
        </p:txBody>
      </p:sp>
      <p:sp>
        <p:nvSpPr>
          <p:cNvPr id="4" name="Footer Placeholder 3">
            <a:extLst>
              <a:ext uri="{FF2B5EF4-FFF2-40B4-BE49-F238E27FC236}">
                <a16:creationId xmlns:a16="http://schemas.microsoft.com/office/drawing/2014/main" id="{B3261B0D-4295-4D73-B86C-36F3D2BCE3A3}"/>
              </a:ext>
            </a:extLst>
          </p:cNvPr>
          <p:cNvSpPr>
            <a:spLocks noGrp="1"/>
          </p:cNvSpPr>
          <p:nvPr>
            <p:ph type="ftr" sz="quarter" idx="11"/>
          </p:nvPr>
        </p:nvSpPr>
        <p:spPr/>
        <p:txBody>
          <a:bodyPr/>
          <a:lstStyle/>
          <a:p>
            <a:r>
              <a:rPr lang="en-US"/>
              <a:t>For Questions and Comments please email: kharutunian@topsfield-ma.gov</a:t>
            </a:r>
          </a:p>
        </p:txBody>
      </p:sp>
      <p:pic>
        <p:nvPicPr>
          <p:cNvPr id="5" name="Picture 4">
            <a:extLst>
              <a:ext uri="{FF2B5EF4-FFF2-40B4-BE49-F238E27FC236}">
                <a16:creationId xmlns:a16="http://schemas.microsoft.com/office/drawing/2014/main" id="{A2CCA66E-4AE8-4877-8D64-A402BD4BD230}"/>
              </a:ext>
            </a:extLst>
          </p:cNvPr>
          <p:cNvPicPr>
            <a:picLocks noChangeAspect="1"/>
          </p:cNvPicPr>
          <p:nvPr/>
        </p:nvPicPr>
        <p:blipFill>
          <a:blip r:embed="rId2"/>
          <a:stretch>
            <a:fillRect/>
          </a:stretch>
        </p:blipFill>
        <p:spPr>
          <a:xfrm>
            <a:off x="4997945" y="1840717"/>
            <a:ext cx="3227122" cy="2806783"/>
          </a:xfrm>
          <a:prstGeom prst="rect">
            <a:avLst/>
          </a:prstGeom>
        </p:spPr>
      </p:pic>
      <p:pic>
        <p:nvPicPr>
          <p:cNvPr id="7" name="Picture 6">
            <a:extLst>
              <a:ext uri="{FF2B5EF4-FFF2-40B4-BE49-F238E27FC236}">
                <a16:creationId xmlns:a16="http://schemas.microsoft.com/office/drawing/2014/main" id="{538A9A05-2E85-4ADF-9CCE-4B673F7AA3F4}"/>
              </a:ext>
            </a:extLst>
          </p:cNvPr>
          <p:cNvPicPr>
            <a:picLocks noChangeAspect="1"/>
          </p:cNvPicPr>
          <p:nvPr/>
        </p:nvPicPr>
        <p:blipFill>
          <a:blip r:embed="rId3"/>
          <a:stretch>
            <a:fillRect/>
          </a:stretch>
        </p:blipFill>
        <p:spPr>
          <a:xfrm>
            <a:off x="7594835" y="3429000"/>
            <a:ext cx="3901848" cy="2932652"/>
          </a:xfrm>
          <a:prstGeom prst="rect">
            <a:avLst/>
          </a:prstGeom>
        </p:spPr>
      </p:pic>
    </p:spTree>
    <p:extLst>
      <p:ext uri="{BB962C8B-B14F-4D97-AF65-F5344CB8AC3E}">
        <p14:creationId xmlns:p14="http://schemas.microsoft.com/office/powerpoint/2010/main" val="31087630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1DB5A-7A98-48FA-A88B-BBD14392A28F}"/>
              </a:ext>
            </a:extLst>
          </p:cNvPr>
          <p:cNvSpPr>
            <a:spLocks noGrp="1"/>
          </p:cNvSpPr>
          <p:nvPr>
            <p:ph type="title"/>
          </p:nvPr>
        </p:nvSpPr>
        <p:spPr/>
        <p:txBody>
          <a:bodyPr/>
          <a:lstStyle/>
          <a:p>
            <a:r>
              <a:rPr lang="en-US" dirty="0">
                <a:latin typeface="Baskerville Old Face" panose="02020602080505020303" pitchFamily="18" charset="0"/>
              </a:rPr>
              <a:t>448 Boston Street (Route 1)</a:t>
            </a:r>
          </a:p>
        </p:txBody>
      </p:sp>
      <p:sp>
        <p:nvSpPr>
          <p:cNvPr id="3" name="Content Placeholder 2">
            <a:extLst>
              <a:ext uri="{FF2B5EF4-FFF2-40B4-BE49-F238E27FC236}">
                <a16:creationId xmlns:a16="http://schemas.microsoft.com/office/drawing/2014/main" id="{1AE0F9DE-950D-4937-AFE2-49BC5D09D2CC}"/>
              </a:ext>
            </a:extLst>
          </p:cNvPr>
          <p:cNvSpPr>
            <a:spLocks noGrp="1"/>
          </p:cNvSpPr>
          <p:nvPr>
            <p:ph idx="1"/>
          </p:nvPr>
        </p:nvSpPr>
        <p:spPr>
          <a:xfrm>
            <a:off x="1154954" y="2603500"/>
            <a:ext cx="4021053" cy="3416300"/>
          </a:xfrm>
        </p:spPr>
        <p:txBody>
          <a:bodyPr/>
          <a:lstStyle/>
          <a:p>
            <a:r>
              <a:rPr lang="en-US" dirty="0"/>
              <a:t>10,500 SF Office Space + additional 5,000 SF of storage, cafeteria and IT space on 1</a:t>
            </a:r>
            <a:r>
              <a:rPr lang="en-US" baseline="30000" dirty="0"/>
              <a:t>st</a:t>
            </a:r>
            <a:r>
              <a:rPr lang="en-US" dirty="0"/>
              <a:t> </a:t>
            </a:r>
            <a:r>
              <a:rPr lang="en-US" dirty="0" err="1"/>
              <a:t>fl</a:t>
            </a:r>
            <a:endParaRPr lang="en-US" dirty="0"/>
          </a:p>
          <a:p>
            <a:r>
              <a:rPr lang="en-US" dirty="0"/>
              <a:t>Potential corporate Headquarters</a:t>
            </a:r>
          </a:p>
        </p:txBody>
      </p:sp>
      <p:sp>
        <p:nvSpPr>
          <p:cNvPr id="4" name="Footer Placeholder 3">
            <a:extLst>
              <a:ext uri="{FF2B5EF4-FFF2-40B4-BE49-F238E27FC236}">
                <a16:creationId xmlns:a16="http://schemas.microsoft.com/office/drawing/2014/main" id="{2CACE81F-A86F-4895-99D4-FE5DF2490074}"/>
              </a:ext>
            </a:extLst>
          </p:cNvPr>
          <p:cNvSpPr>
            <a:spLocks noGrp="1"/>
          </p:cNvSpPr>
          <p:nvPr>
            <p:ph type="ftr" sz="quarter" idx="11"/>
          </p:nvPr>
        </p:nvSpPr>
        <p:spPr/>
        <p:txBody>
          <a:bodyPr/>
          <a:lstStyle/>
          <a:p>
            <a:r>
              <a:rPr lang="en-US"/>
              <a:t>For Questions and Comments please email: kharutunian@topsfield-ma.gov</a:t>
            </a:r>
          </a:p>
        </p:txBody>
      </p:sp>
      <p:pic>
        <p:nvPicPr>
          <p:cNvPr id="5" name="Picture 4">
            <a:extLst>
              <a:ext uri="{FF2B5EF4-FFF2-40B4-BE49-F238E27FC236}">
                <a16:creationId xmlns:a16="http://schemas.microsoft.com/office/drawing/2014/main" id="{B3FC7C24-DBEC-4A9B-8841-EA0C68868DD0}"/>
              </a:ext>
            </a:extLst>
          </p:cNvPr>
          <p:cNvPicPr>
            <a:picLocks noChangeAspect="1"/>
          </p:cNvPicPr>
          <p:nvPr/>
        </p:nvPicPr>
        <p:blipFill>
          <a:blip r:embed="rId2"/>
          <a:stretch>
            <a:fillRect/>
          </a:stretch>
        </p:blipFill>
        <p:spPr>
          <a:xfrm>
            <a:off x="5535660" y="2530226"/>
            <a:ext cx="5877745" cy="3562847"/>
          </a:xfrm>
          <a:prstGeom prst="rect">
            <a:avLst/>
          </a:prstGeom>
        </p:spPr>
      </p:pic>
      <p:pic>
        <p:nvPicPr>
          <p:cNvPr id="6" name="Picture 5">
            <a:extLst>
              <a:ext uri="{FF2B5EF4-FFF2-40B4-BE49-F238E27FC236}">
                <a16:creationId xmlns:a16="http://schemas.microsoft.com/office/drawing/2014/main" id="{2BFF3A1F-8FDB-42EE-800A-2DE53E8443F5}"/>
              </a:ext>
            </a:extLst>
          </p:cNvPr>
          <p:cNvPicPr>
            <a:picLocks noChangeAspect="1"/>
          </p:cNvPicPr>
          <p:nvPr/>
        </p:nvPicPr>
        <p:blipFill>
          <a:blip r:embed="rId3"/>
          <a:stretch>
            <a:fillRect/>
          </a:stretch>
        </p:blipFill>
        <p:spPr>
          <a:xfrm>
            <a:off x="1746679" y="4353706"/>
            <a:ext cx="1247862" cy="1453138"/>
          </a:xfrm>
          <a:prstGeom prst="rect">
            <a:avLst/>
          </a:prstGeom>
        </p:spPr>
      </p:pic>
      <p:pic>
        <p:nvPicPr>
          <p:cNvPr id="7" name="Picture 6">
            <a:extLst>
              <a:ext uri="{FF2B5EF4-FFF2-40B4-BE49-F238E27FC236}">
                <a16:creationId xmlns:a16="http://schemas.microsoft.com/office/drawing/2014/main" id="{227A62DE-1B4D-4BDC-B9B4-0771C76F86E8}"/>
              </a:ext>
            </a:extLst>
          </p:cNvPr>
          <p:cNvPicPr>
            <a:picLocks noChangeAspect="1"/>
          </p:cNvPicPr>
          <p:nvPr/>
        </p:nvPicPr>
        <p:blipFill>
          <a:blip r:embed="rId4"/>
          <a:stretch>
            <a:fillRect/>
          </a:stretch>
        </p:blipFill>
        <p:spPr>
          <a:xfrm>
            <a:off x="3521842" y="4038936"/>
            <a:ext cx="1669278" cy="2001688"/>
          </a:xfrm>
          <a:prstGeom prst="rect">
            <a:avLst/>
          </a:prstGeom>
        </p:spPr>
      </p:pic>
    </p:spTree>
    <p:extLst>
      <p:ext uri="{BB962C8B-B14F-4D97-AF65-F5344CB8AC3E}">
        <p14:creationId xmlns:p14="http://schemas.microsoft.com/office/powerpoint/2010/main" val="15107400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31E45-57AE-45F9-BF8E-82ADFC64F358}"/>
              </a:ext>
            </a:extLst>
          </p:cNvPr>
          <p:cNvSpPr>
            <a:spLocks noGrp="1"/>
          </p:cNvSpPr>
          <p:nvPr>
            <p:ph type="title"/>
          </p:nvPr>
        </p:nvSpPr>
        <p:spPr>
          <a:xfrm>
            <a:off x="1028056" y="874570"/>
            <a:ext cx="8761413" cy="728480"/>
          </a:xfrm>
        </p:spPr>
        <p:txBody>
          <a:bodyPr/>
          <a:lstStyle/>
          <a:p>
            <a:r>
              <a:rPr lang="en-US" dirty="0">
                <a:latin typeface="Baskerville Old Face" panose="02020602080505020303" pitchFamily="18" charset="0"/>
              </a:rPr>
              <a:t>The Old Highway Garage and Fire Station</a:t>
            </a:r>
          </a:p>
        </p:txBody>
      </p:sp>
      <p:sp>
        <p:nvSpPr>
          <p:cNvPr id="3" name="Content Placeholder 2">
            <a:extLst>
              <a:ext uri="{FF2B5EF4-FFF2-40B4-BE49-F238E27FC236}">
                <a16:creationId xmlns:a16="http://schemas.microsoft.com/office/drawing/2014/main" id="{21537DC7-172F-47EC-B3EC-400E40E2D863}"/>
              </a:ext>
            </a:extLst>
          </p:cNvPr>
          <p:cNvSpPr>
            <a:spLocks noGrp="1"/>
          </p:cNvSpPr>
          <p:nvPr>
            <p:ph idx="1"/>
          </p:nvPr>
        </p:nvSpPr>
        <p:spPr/>
        <p:txBody>
          <a:bodyPr>
            <a:normAutofit/>
          </a:bodyPr>
          <a:lstStyle/>
          <a:p>
            <a:r>
              <a:rPr lang="en-US" dirty="0"/>
              <a:t>History of the Building</a:t>
            </a:r>
          </a:p>
          <a:p>
            <a:pPr lvl="1"/>
            <a:r>
              <a:rPr lang="en-US" dirty="0"/>
              <a:t>Built circa 1941</a:t>
            </a:r>
          </a:p>
          <a:p>
            <a:pPr lvl="1"/>
            <a:r>
              <a:rPr lang="en-US" dirty="0"/>
              <a:t>Former Fire Station</a:t>
            </a:r>
          </a:p>
          <a:p>
            <a:pPr lvl="1"/>
            <a:r>
              <a:rPr lang="en-US" dirty="0"/>
              <a:t>Former Highway Garage</a:t>
            </a:r>
          </a:p>
          <a:p>
            <a:r>
              <a:rPr lang="en-US" dirty="0"/>
              <a:t>Current Use</a:t>
            </a:r>
          </a:p>
          <a:p>
            <a:r>
              <a:rPr lang="en-US" dirty="0"/>
              <a:t>The Opportunity</a:t>
            </a:r>
          </a:p>
          <a:p>
            <a:pPr lvl="1"/>
            <a:r>
              <a:rPr lang="en-US" dirty="0">
                <a:solidFill>
                  <a:schemeClr val="tx1"/>
                </a:solidFill>
              </a:rPr>
              <a:t>Centrally located</a:t>
            </a:r>
          </a:p>
          <a:p>
            <a:pPr lvl="1"/>
            <a:r>
              <a:rPr lang="en-US" dirty="0">
                <a:solidFill>
                  <a:schemeClr val="tx1"/>
                </a:solidFill>
              </a:rPr>
              <a:t>Town Controlled</a:t>
            </a:r>
          </a:p>
        </p:txBody>
      </p:sp>
      <p:sp>
        <p:nvSpPr>
          <p:cNvPr id="4" name="Footer Placeholder 3">
            <a:extLst>
              <a:ext uri="{FF2B5EF4-FFF2-40B4-BE49-F238E27FC236}">
                <a16:creationId xmlns:a16="http://schemas.microsoft.com/office/drawing/2014/main" id="{5B725CBA-D627-43A0-A06E-7DF149527650}"/>
              </a:ext>
            </a:extLst>
          </p:cNvPr>
          <p:cNvSpPr>
            <a:spLocks noGrp="1"/>
          </p:cNvSpPr>
          <p:nvPr>
            <p:ph type="ftr" sz="quarter" idx="11"/>
          </p:nvPr>
        </p:nvSpPr>
        <p:spPr/>
        <p:txBody>
          <a:bodyPr/>
          <a:lstStyle/>
          <a:p>
            <a:r>
              <a:rPr lang="en-US"/>
              <a:t>For Questions and Comments please email: kharutunian@topsfield-ma.gov</a:t>
            </a:r>
          </a:p>
        </p:txBody>
      </p:sp>
      <p:pic>
        <p:nvPicPr>
          <p:cNvPr id="5" name="Picture 4">
            <a:extLst>
              <a:ext uri="{FF2B5EF4-FFF2-40B4-BE49-F238E27FC236}">
                <a16:creationId xmlns:a16="http://schemas.microsoft.com/office/drawing/2014/main" id="{FF593F80-2CBA-48A4-9E3F-EA634AB7AA04}"/>
              </a:ext>
            </a:extLst>
          </p:cNvPr>
          <p:cNvPicPr>
            <a:picLocks noChangeAspect="1"/>
          </p:cNvPicPr>
          <p:nvPr/>
        </p:nvPicPr>
        <p:blipFill>
          <a:blip r:embed="rId2"/>
          <a:stretch>
            <a:fillRect/>
          </a:stretch>
        </p:blipFill>
        <p:spPr>
          <a:xfrm>
            <a:off x="4485974" y="1747659"/>
            <a:ext cx="5529531" cy="4499571"/>
          </a:xfrm>
          <a:prstGeom prst="rect">
            <a:avLst/>
          </a:prstGeom>
        </p:spPr>
      </p:pic>
      <p:pic>
        <p:nvPicPr>
          <p:cNvPr id="6" name="01ca7d93-d025-41af-bf4e-f507969ea687" descr="Image">
            <a:extLst>
              <a:ext uri="{FF2B5EF4-FFF2-40B4-BE49-F238E27FC236}">
                <a16:creationId xmlns:a16="http://schemas.microsoft.com/office/drawing/2014/main" id="{3A3AE75F-848D-4ABC-8BA2-D3719C1966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7832" y="3997444"/>
            <a:ext cx="2874441" cy="247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45709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9CF66-6D22-4DEB-B9E0-24587AE5CF01}"/>
              </a:ext>
            </a:extLst>
          </p:cNvPr>
          <p:cNvSpPr>
            <a:spLocks noGrp="1"/>
          </p:cNvSpPr>
          <p:nvPr>
            <p:ph type="title"/>
          </p:nvPr>
        </p:nvSpPr>
        <p:spPr/>
        <p:txBody>
          <a:bodyPr/>
          <a:lstStyle/>
          <a:p>
            <a:r>
              <a:rPr lang="en-US" dirty="0">
                <a:latin typeface="Baskerville Old Face" panose="02020602080505020303" pitchFamily="18" charset="0"/>
              </a:rPr>
              <a:t>Considerations</a:t>
            </a:r>
            <a:r>
              <a:rPr lang="en-US" dirty="0"/>
              <a:t> </a:t>
            </a:r>
          </a:p>
        </p:txBody>
      </p:sp>
      <p:sp>
        <p:nvSpPr>
          <p:cNvPr id="3" name="Content Placeholder 2">
            <a:extLst>
              <a:ext uri="{FF2B5EF4-FFF2-40B4-BE49-F238E27FC236}">
                <a16:creationId xmlns:a16="http://schemas.microsoft.com/office/drawing/2014/main" id="{2B273A2E-1CBD-482A-B39B-3C0553A08CF1}"/>
              </a:ext>
            </a:extLst>
          </p:cNvPr>
          <p:cNvSpPr>
            <a:spLocks noGrp="1"/>
          </p:cNvSpPr>
          <p:nvPr>
            <p:ph idx="1"/>
          </p:nvPr>
        </p:nvSpPr>
        <p:spPr/>
        <p:txBody>
          <a:bodyPr>
            <a:normAutofit fontScale="85000" lnSpcReduction="20000"/>
          </a:bodyPr>
          <a:lstStyle/>
          <a:p>
            <a:r>
              <a:rPr lang="en-US" dirty="0"/>
              <a:t>Owned by the Town</a:t>
            </a:r>
          </a:p>
          <a:p>
            <a:r>
              <a:rPr lang="en-US" dirty="0"/>
              <a:t>Building Description:</a:t>
            </a:r>
          </a:p>
          <a:p>
            <a:pPr lvl="1"/>
            <a:r>
              <a:rPr lang="en-US" dirty="0"/>
              <a:t>2.27 Acre Lot (includes FS)</a:t>
            </a:r>
          </a:p>
          <a:p>
            <a:pPr lvl="1"/>
            <a:r>
              <a:rPr lang="en-US" dirty="0"/>
              <a:t>3,644 SF (+325 SF Mezz.)</a:t>
            </a:r>
          </a:p>
          <a:p>
            <a:pPr lvl="1"/>
            <a:r>
              <a:rPr lang="en-US" dirty="0"/>
              <a:t>High Bays</a:t>
            </a:r>
          </a:p>
          <a:p>
            <a:pPr lvl="1"/>
            <a:r>
              <a:rPr lang="en-US" dirty="0"/>
              <a:t>Brick Facade</a:t>
            </a:r>
          </a:p>
          <a:p>
            <a:pPr lvl="1"/>
            <a:r>
              <a:rPr lang="en-US" dirty="0"/>
              <a:t>Easily Subdivided</a:t>
            </a:r>
          </a:p>
          <a:p>
            <a:r>
              <a:rPr lang="en-US" dirty="0"/>
              <a:t>Business Village Zoning</a:t>
            </a:r>
          </a:p>
          <a:p>
            <a:r>
              <a:rPr lang="en-US" dirty="0"/>
              <a:t>Conservation</a:t>
            </a:r>
          </a:p>
          <a:p>
            <a:r>
              <a:rPr lang="en-US" dirty="0"/>
              <a:t>General Environmental</a:t>
            </a:r>
          </a:p>
          <a:p>
            <a:r>
              <a:rPr lang="en-US" dirty="0"/>
              <a:t>Septic</a:t>
            </a:r>
          </a:p>
          <a:p>
            <a:endParaRPr lang="en-US" dirty="0"/>
          </a:p>
        </p:txBody>
      </p:sp>
      <p:sp>
        <p:nvSpPr>
          <p:cNvPr id="4" name="Footer Placeholder 3">
            <a:extLst>
              <a:ext uri="{FF2B5EF4-FFF2-40B4-BE49-F238E27FC236}">
                <a16:creationId xmlns:a16="http://schemas.microsoft.com/office/drawing/2014/main" id="{8516CBCA-490F-413C-99B5-BC3397221CE7}"/>
              </a:ext>
            </a:extLst>
          </p:cNvPr>
          <p:cNvSpPr>
            <a:spLocks noGrp="1"/>
          </p:cNvSpPr>
          <p:nvPr>
            <p:ph type="ftr" sz="quarter" idx="11"/>
          </p:nvPr>
        </p:nvSpPr>
        <p:spPr/>
        <p:txBody>
          <a:bodyPr/>
          <a:lstStyle/>
          <a:p>
            <a:r>
              <a:rPr lang="en-US"/>
              <a:t>For Questions and Comments please email: kharutunian@topsfield-ma.gov</a:t>
            </a:r>
          </a:p>
        </p:txBody>
      </p:sp>
      <p:pic>
        <p:nvPicPr>
          <p:cNvPr id="5" name="97d10171-39a2-4d3d-bb04-c9628b40c1a4" descr="Image">
            <a:extLst>
              <a:ext uri="{FF2B5EF4-FFF2-40B4-BE49-F238E27FC236}">
                <a16:creationId xmlns:a16="http://schemas.microsoft.com/office/drawing/2014/main" id="{CD3ECE65-05DB-4CE9-B4C1-22514D32669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7606" y="1860461"/>
            <a:ext cx="5545797" cy="4159339"/>
          </a:xfrm>
          <a:prstGeom prst="rect">
            <a:avLst/>
          </a:prstGeom>
          <a:noFill/>
          <a:ln>
            <a:noFill/>
          </a:ln>
        </p:spPr>
      </p:pic>
    </p:spTree>
    <p:extLst>
      <p:ext uri="{BB962C8B-B14F-4D97-AF65-F5344CB8AC3E}">
        <p14:creationId xmlns:p14="http://schemas.microsoft.com/office/powerpoint/2010/main" val="130249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2DA72-4C56-42DA-8608-DCF073442F3D}"/>
              </a:ext>
            </a:extLst>
          </p:cNvPr>
          <p:cNvSpPr>
            <a:spLocks noGrp="1"/>
          </p:cNvSpPr>
          <p:nvPr>
            <p:ph type="title"/>
          </p:nvPr>
        </p:nvSpPr>
        <p:spPr/>
        <p:txBody>
          <a:bodyPr/>
          <a:lstStyle/>
          <a:p>
            <a:r>
              <a:rPr lang="en-US" dirty="0">
                <a:latin typeface="Baskerville Old Face" panose="02020602080505020303" pitchFamily="18" charset="0"/>
              </a:rPr>
              <a:t>Unlocking Future Possibilities</a:t>
            </a:r>
          </a:p>
        </p:txBody>
      </p:sp>
      <p:sp>
        <p:nvSpPr>
          <p:cNvPr id="3" name="Content Placeholder 2">
            <a:extLst>
              <a:ext uri="{FF2B5EF4-FFF2-40B4-BE49-F238E27FC236}">
                <a16:creationId xmlns:a16="http://schemas.microsoft.com/office/drawing/2014/main" id="{7319A62C-6158-41E9-A4A4-49BD913CF0BC}"/>
              </a:ext>
            </a:extLst>
          </p:cNvPr>
          <p:cNvSpPr>
            <a:spLocks noGrp="1"/>
          </p:cNvSpPr>
          <p:nvPr>
            <p:ph idx="1"/>
          </p:nvPr>
        </p:nvSpPr>
        <p:spPr/>
        <p:txBody>
          <a:bodyPr/>
          <a:lstStyle/>
          <a:p>
            <a:r>
              <a:rPr lang="en-US" dirty="0"/>
              <a:t>Community Input</a:t>
            </a:r>
          </a:p>
          <a:p>
            <a:r>
              <a:rPr lang="en-US" dirty="0"/>
              <a:t>Subdivision Approval</a:t>
            </a:r>
          </a:p>
          <a:p>
            <a:r>
              <a:rPr lang="en-US" dirty="0"/>
              <a:t>Town Meeting Approvals</a:t>
            </a:r>
          </a:p>
          <a:p>
            <a:pPr lvl="1"/>
            <a:r>
              <a:rPr lang="en-US" dirty="0"/>
              <a:t>Zoning Change</a:t>
            </a:r>
          </a:p>
          <a:p>
            <a:pPr lvl="1"/>
            <a:r>
              <a:rPr lang="en-US" dirty="0"/>
              <a:t>Disposition</a:t>
            </a:r>
          </a:p>
          <a:p>
            <a:r>
              <a:rPr lang="en-US" dirty="0"/>
              <a:t>Request For Proposal (RFP)</a:t>
            </a:r>
          </a:p>
          <a:p>
            <a:endParaRPr lang="en-US" dirty="0"/>
          </a:p>
        </p:txBody>
      </p:sp>
      <p:sp>
        <p:nvSpPr>
          <p:cNvPr id="4" name="Footer Placeholder 3">
            <a:extLst>
              <a:ext uri="{FF2B5EF4-FFF2-40B4-BE49-F238E27FC236}">
                <a16:creationId xmlns:a16="http://schemas.microsoft.com/office/drawing/2014/main" id="{1D3F0F06-2F41-46B9-B018-59EB29938BC3}"/>
              </a:ext>
            </a:extLst>
          </p:cNvPr>
          <p:cNvSpPr>
            <a:spLocks noGrp="1"/>
          </p:cNvSpPr>
          <p:nvPr>
            <p:ph type="ftr" sz="quarter" idx="11"/>
          </p:nvPr>
        </p:nvSpPr>
        <p:spPr/>
        <p:txBody>
          <a:bodyPr/>
          <a:lstStyle/>
          <a:p>
            <a:r>
              <a:rPr lang="en-US"/>
              <a:t>For Questions and Comments please email: kharutunian@topsfield-ma.gov</a:t>
            </a:r>
          </a:p>
        </p:txBody>
      </p:sp>
      <p:pic>
        <p:nvPicPr>
          <p:cNvPr id="6" name="Picture 5">
            <a:extLst>
              <a:ext uri="{FF2B5EF4-FFF2-40B4-BE49-F238E27FC236}">
                <a16:creationId xmlns:a16="http://schemas.microsoft.com/office/drawing/2014/main" id="{AEFFA462-88F0-44EE-98B0-87A4169A64A6}"/>
              </a:ext>
            </a:extLst>
          </p:cNvPr>
          <p:cNvPicPr/>
          <p:nvPr/>
        </p:nvPicPr>
        <p:blipFill>
          <a:blip r:embed="rId2"/>
          <a:stretch>
            <a:fillRect/>
          </a:stretch>
        </p:blipFill>
        <p:spPr>
          <a:xfrm>
            <a:off x="4798503" y="1875639"/>
            <a:ext cx="6904137" cy="4144161"/>
          </a:xfrm>
          <a:prstGeom prst="rect">
            <a:avLst/>
          </a:prstGeom>
        </p:spPr>
      </p:pic>
    </p:spTree>
    <p:extLst>
      <p:ext uri="{BB962C8B-B14F-4D97-AF65-F5344CB8AC3E}">
        <p14:creationId xmlns:p14="http://schemas.microsoft.com/office/powerpoint/2010/main" val="41406338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B52DC-5380-4D6A-9E45-C8565A251482}"/>
              </a:ext>
            </a:extLst>
          </p:cNvPr>
          <p:cNvSpPr>
            <a:spLocks noGrp="1"/>
          </p:cNvSpPr>
          <p:nvPr>
            <p:ph type="title"/>
          </p:nvPr>
        </p:nvSpPr>
        <p:spPr/>
        <p:txBody>
          <a:bodyPr/>
          <a:lstStyle/>
          <a:p>
            <a:r>
              <a:rPr lang="en-US" dirty="0">
                <a:latin typeface="Baskerville Old Face" panose="02020602080505020303" pitchFamily="18" charset="0"/>
              </a:rPr>
              <a:t>Conclusion</a:t>
            </a:r>
          </a:p>
        </p:txBody>
      </p:sp>
      <p:sp>
        <p:nvSpPr>
          <p:cNvPr id="3" name="Content Placeholder 2">
            <a:extLst>
              <a:ext uri="{FF2B5EF4-FFF2-40B4-BE49-F238E27FC236}">
                <a16:creationId xmlns:a16="http://schemas.microsoft.com/office/drawing/2014/main" id="{CAE1BABA-FF29-4886-8A96-E16DF2273E3D}"/>
              </a:ext>
            </a:extLst>
          </p:cNvPr>
          <p:cNvSpPr>
            <a:spLocks noGrp="1"/>
          </p:cNvSpPr>
          <p:nvPr>
            <p:ph idx="1"/>
          </p:nvPr>
        </p:nvSpPr>
        <p:spPr/>
        <p:txBody>
          <a:bodyPr>
            <a:normAutofit/>
          </a:bodyPr>
          <a:lstStyle/>
          <a:p>
            <a:r>
              <a:rPr lang="en-US" dirty="0"/>
              <a:t>Why Topsfield?</a:t>
            </a:r>
          </a:p>
          <a:p>
            <a:pPr lvl="1"/>
            <a:r>
              <a:rPr lang="en-US" dirty="0"/>
              <a:t>Creativity, Communication, Persistence and Passion</a:t>
            </a:r>
          </a:p>
          <a:p>
            <a:pPr lvl="1"/>
            <a:r>
              <a:rPr lang="en-US" dirty="0"/>
              <a:t>Stream lined processes and direct line of communication with decision makers</a:t>
            </a:r>
          </a:p>
          <a:p>
            <a:pPr lvl="1"/>
            <a:r>
              <a:rPr lang="en-US" dirty="0"/>
              <a:t>Our commitment to Partnerships</a:t>
            </a:r>
          </a:p>
          <a:p>
            <a:pPr lvl="2"/>
            <a:r>
              <a:rPr lang="en-US" dirty="0"/>
              <a:t>The Community, Business/Property Owners and Municipal Leadership</a:t>
            </a:r>
          </a:p>
          <a:p>
            <a:pPr lvl="2"/>
            <a:r>
              <a:rPr lang="en-US" dirty="0"/>
              <a:t>Surrounding ourselves with smarter people than us</a:t>
            </a:r>
          </a:p>
          <a:p>
            <a:pPr lvl="1"/>
            <a:r>
              <a:rPr lang="en-US" dirty="0"/>
              <a:t>The Opportunities</a:t>
            </a:r>
          </a:p>
          <a:p>
            <a:endParaRPr lang="en-US" dirty="0"/>
          </a:p>
        </p:txBody>
      </p:sp>
      <p:sp>
        <p:nvSpPr>
          <p:cNvPr id="4" name="Footer Placeholder 3">
            <a:extLst>
              <a:ext uri="{FF2B5EF4-FFF2-40B4-BE49-F238E27FC236}">
                <a16:creationId xmlns:a16="http://schemas.microsoft.com/office/drawing/2014/main" id="{E4F1E5C4-6213-4855-A16B-0DD2BCB8F885}"/>
              </a:ext>
            </a:extLst>
          </p:cNvPr>
          <p:cNvSpPr>
            <a:spLocks noGrp="1"/>
          </p:cNvSpPr>
          <p:nvPr>
            <p:ph type="ftr" sz="quarter" idx="11"/>
          </p:nvPr>
        </p:nvSpPr>
        <p:spPr/>
        <p:txBody>
          <a:bodyPr/>
          <a:lstStyle/>
          <a:p>
            <a:r>
              <a:rPr lang="en-US"/>
              <a:t>For Questions and Comments please email: kharutunian@topsfield-ma.gov</a:t>
            </a:r>
          </a:p>
        </p:txBody>
      </p:sp>
    </p:spTree>
    <p:extLst>
      <p:ext uri="{BB962C8B-B14F-4D97-AF65-F5344CB8AC3E}">
        <p14:creationId xmlns:p14="http://schemas.microsoft.com/office/powerpoint/2010/main" val="2792227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01814-3341-4D93-8A7A-648B0A1F818D}"/>
              </a:ext>
            </a:extLst>
          </p:cNvPr>
          <p:cNvSpPr>
            <a:spLocks noGrp="1"/>
          </p:cNvSpPr>
          <p:nvPr>
            <p:ph type="title"/>
          </p:nvPr>
        </p:nvSpPr>
        <p:spPr/>
        <p:txBody>
          <a:bodyPr/>
          <a:lstStyle/>
          <a:p>
            <a:r>
              <a:rPr lang="en-US" dirty="0">
                <a:latin typeface="Baskerville Old Face" panose="02020602080505020303" pitchFamily="18" charset="0"/>
              </a:rPr>
              <a:t>Location</a:t>
            </a:r>
          </a:p>
        </p:txBody>
      </p:sp>
      <p:sp>
        <p:nvSpPr>
          <p:cNvPr id="3" name="Content Placeholder 2">
            <a:extLst>
              <a:ext uri="{FF2B5EF4-FFF2-40B4-BE49-F238E27FC236}">
                <a16:creationId xmlns:a16="http://schemas.microsoft.com/office/drawing/2014/main" id="{31A3C989-6A3E-4C83-8A97-D141AC43D3AA}"/>
              </a:ext>
            </a:extLst>
          </p:cNvPr>
          <p:cNvSpPr>
            <a:spLocks noGrp="1"/>
          </p:cNvSpPr>
          <p:nvPr>
            <p:ph idx="1"/>
          </p:nvPr>
        </p:nvSpPr>
        <p:spPr>
          <a:xfrm>
            <a:off x="1003953" y="2464454"/>
            <a:ext cx="6772642" cy="3416300"/>
          </a:xfrm>
        </p:spPr>
        <p:txBody>
          <a:bodyPr>
            <a:normAutofit/>
          </a:bodyPr>
          <a:lstStyle/>
          <a:p>
            <a:r>
              <a:rPr lang="en-US" dirty="0"/>
              <a:t>Topsfield is the geographical center of Essex County MA</a:t>
            </a:r>
          </a:p>
          <a:p>
            <a:r>
              <a:rPr lang="en-US" dirty="0"/>
              <a:t>Accessibility </a:t>
            </a:r>
          </a:p>
          <a:p>
            <a:pPr lvl="1"/>
            <a:r>
              <a:rPr lang="en-US" dirty="0"/>
              <a:t>Interstate 95</a:t>
            </a:r>
          </a:p>
          <a:p>
            <a:pPr lvl="1"/>
            <a:r>
              <a:rPr lang="en-US" dirty="0"/>
              <a:t>Rt. 1</a:t>
            </a:r>
          </a:p>
          <a:p>
            <a:pPr lvl="1"/>
            <a:r>
              <a:rPr lang="en-US" dirty="0"/>
              <a:t>Rt. 97</a:t>
            </a:r>
          </a:p>
          <a:p>
            <a:r>
              <a:rPr lang="en-US" dirty="0"/>
              <a:t>Easy access to Boston (less than 20 miles driving)</a:t>
            </a:r>
          </a:p>
          <a:p>
            <a:r>
              <a:rPr lang="en-US" dirty="0"/>
              <a:t>Easy access to New Hampshire (less than 20 miles driving to the state boarder)</a:t>
            </a:r>
          </a:p>
          <a:p>
            <a:endParaRPr lang="en-US" dirty="0"/>
          </a:p>
        </p:txBody>
      </p:sp>
      <p:sp>
        <p:nvSpPr>
          <p:cNvPr id="4" name="Footer Placeholder 3">
            <a:extLst>
              <a:ext uri="{FF2B5EF4-FFF2-40B4-BE49-F238E27FC236}">
                <a16:creationId xmlns:a16="http://schemas.microsoft.com/office/drawing/2014/main" id="{73EEA324-45B4-408A-AC0B-7F692A6C09C8}"/>
              </a:ext>
            </a:extLst>
          </p:cNvPr>
          <p:cNvSpPr>
            <a:spLocks noGrp="1"/>
          </p:cNvSpPr>
          <p:nvPr>
            <p:ph type="ftr" sz="quarter" idx="11"/>
          </p:nvPr>
        </p:nvSpPr>
        <p:spPr/>
        <p:txBody>
          <a:bodyPr/>
          <a:lstStyle/>
          <a:p>
            <a:r>
              <a:rPr lang="en-US"/>
              <a:t>For Questions and Comments please email: kharutunian@topsfield-ma.gov</a:t>
            </a:r>
          </a:p>
        </p:txBody>
      </p:sp>
      <p:pic>
        <p:nvPicPr>
          <p:cNvPr id="5" name="Picture 4">
            <a:extLst>
              <a:ext uri="{FF2B5EF4-FFF2-40B4-BE49-F238E27FC236}">
                <a16:creationId xmlns:a16="http://schemas.microsoft.com/office/drawing/2014/main" id="{90D57A52-40E8-416E-B56D-5F97D89F9F51}"/>
              </a:ext>
            </a:extLst>
          </p:cNvPr>
          <p:cNvPicPr>
            <a:picLocks noChangeAspect="1"/>
          </p:cNvPicPr>
          <p:nvPr/>
        </p:nvPicPr>
        <p:blipFill>
          <a:blip r:embed="rId2"/>
          <a:stretch>
            <a:fillRect/>
          </a:stretch>
        </p:blipFill>
        <p:spPr>
          <a:xfrm>
            <a:off x="8059034" y="1406706"/>
            <a:ext cx="3296792" cy="4842520"/>
          </a:xfrm>
          <a:prstGeom prst="rect">
            <a:avLst/>
          </a:prstGeom>
        </p:spPr>
      </p:pic>
    </p:spTree>
    <p:extLst>
      <p:ext uri="{BB962C8B-B14F-4D97-AF65-F5344CB8AC3E}">
        <p14:creationId xmlns:p14="http://schemas.microsoft.com/office/powerpoint/2010/main" val="2119723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877A0B-A6DD-4BB5-89B7-F511A605C0B1}"/>
              </a:ext>
            </a:extLst>
          </p:cNvPr>
          <p:cNvSpPr>
            <a:spLocks noGrp="1"/>
          </p:cNvSpPr>
          <p:nvPr>
            <p:ph type="title"/>
          </p:nvPr>
        </p:nvSpPr>
        <p:spPr/>
        <p:txBody>
          <a:bodyPr/>
          <a:lstStyle/>
          <a:p>
            <a:r>
              <a:rPr lang="en-US" sz="3200" dirty="0">
                <a:latin typeface="Baskerville Old Face" panose="02020602080505020303" pitchFamily="18" charset="0"/>
              </a:rPr>
              <a:t>Populations of Surrounding Communities</a:t>
            </a:r>
          </a:p>
        </p:txBody>
      </p:sp>
      <p:sp>
        <p:nvSpPr>
          <p:cNvPr id="4" name="Footer Placeholder 3">
            <a:extLst>
              <a:ext uri="{FF2B5EF4-FFF2-40B4-BE49-F238E27FC236}">
                <a16:creationId xmlns:a16="http://schemas.microsoft.com/office/drawing/2014/main" id="{A404942D-6270-4609-97CC-48A81C5F2193}"/>
              </a:ext>
            </a:extLst>
          </p:cNvPr>
          <p:cNvSpPr>
            <a:spLocks noGrp="1"/>
          </p:cNvSpPr>
          <p:nvPr>
            <p:ph type="ftr" sz="quarter" idx="11"/>
          </p:nvPr>
        </p:nvSpPr>
        <p:spPr/>
        <p:txBody>
          <a:bodyPr/>
          <a:lstStyle/>
          <a:p>
            <a:r>
              <a:rPr lang="en-US"/>
              <a:t>For Questions and Comments please email: kharutunian@topsfield-ma.gov</a:t>
            </a:r>
          </a:p>
        </p:txBody>
      </p:sp>
      <p:sp>
        <p:nvSpPr>
          <p:cNvPr id="9" name="Content Placeholder 8">
            <a:extLst>
              <a:ext uri="{FF2B5EF4-FFF2-40B4-BE49-F238E27FC236}">
                <a16:creationId xmlns:a16="http://schemas.microsoft.com/office/drawing/2014/main" id="{4C384D1B-1B41-4DA8-B6EC-4D81B6BCA22B}"/>
              </a:ext>
            </a:extLst>
          </p:cNvPr>
          <p:cNvSpPr>
            <a:spLocks noGrp="1"/>
          </p:cNvSpPr>
          <p:nvPr>
            <p:ph idx="1"/>
          </p:nvPr>
        </p:nvSpPr>
        <p:spPr>
          <a:xfrm>
            <a:off x="1154954" y="2603500"/>
            <a:ext cx="3794551" cy="3472244"/>
          </a:xfrm>
        </p:spPr>
        <p:txBody>
          <a:bodyPr>
            <a:normAutofit fontScale="77500" lnSpcReduction="20000"/>
          </a:bodyPr>
          <a:lstStyle/>
          <a:p>
            <a:r>
              <a:rPr lang="en-US" b="1" dirty="0"/>
              <a:t>6,569</a:t>
            </a:r>
            <a:r>
              <a:rPr lang="en-US" dirty="0"/>
              <a:t> Topsfield residents (as of 2020)</a:t>
            </a:r>
          </a:p>
          <a:p>
            <a:r>
              <a:rPr lang="en-US" dirty="0"/>
              <a:t>Almost </a:t>
            </a:r>
            <a:r>
              <a:rPr lang="en-US" b="1" dirty="0"/>
              <a:t>70,000</a:t>
            </a:r>
            <a:r>
              <a:rPr lang="en-US" dirty="0"/>
              <a:t> people live in Topsfield or in an adjacent community:</a:t>
            </a:r>
          </a:p>
          <a:p>
            <a:pPr lvl="1"/>
            <a:r>
              <a:rPr lang="en-US" dirty="0"/>
              <a:t>Danvers, Ipswich, Middleton, Boxford, Hamilton and Wenham</a:t>
            </a:r>
          </a:p>
          <a:p>
            <a:r>
              <a:rPr lang="en-US" dirty="0"/>
              <a:t>Total of </a:t>
            </a:r>
            <a:r>
              <a:rPr lang="en-US" b="1" dirty="0"/>
              <a:t>245,000+</a:t>
            </a:r>
            <a:r>
              <a:rPr lang="en-US" dirty="0"/>
              <a:t> people live in communities adjacent to or immediately outside of Topsfield:</a:t>
            </a:r>
          </a:p>
          <a:p>
            <a:pPr lvl="1"/>
            <a:r>
              <a:rPr lang="en-US" dirty="0"/>
              <a:t>Adjacent + Beverly, Peabody, North Andover, North Reading, Georgetown, Rowley, Manchester-By-The-Sea and Essex</a:t>
            </a:r>
          </a:p>
          <a:p>
            <a:r>
              <a:rPr lang="en-US" sz="1500" b="1" dirty="0"/>
              <a:t>798,698 people in Essex County (2020)</a:t>
            </a:r>
          </a:p>
        </p:txBody>
      </p:sp>
      <p:pic>
        <p:nvPicPr>
          <p:cNvPr id="10" name="Content Placeholder 4">
            <a:extLst>
              <a:ext uri="{FF2B5EF4-FFF2-40B4-BE49-F238E27FC236}">
                <a16:creationId xmlns:a16="http://schemas.microsoft.com/office/drawing/2014/main" id="{FF8A9340-F540-43B2-AD7C-57B5CE5C122E}"/>
              </a:ext>
            </a:extLst>
          </p:cNvPr>
          <p:cNvPicPr>
            <a:picLocks noChangeAspect="1"/>
          </p:cNvPicPr>
          <p:nvPr/>
        </p:nvPicPr>
        <p:blipFill>
          <a:blip r:embed="rId2"/>
          <a:stretch>
            <a:fillRect/>
          </a:stretch>
        </p:blipFill>
        <p:spPr>
          <a:xfrm>
            <a:off x="5015337" y="2706283"/>
            <a:ext cx="6774980" cy="3369461"/>
          </a:xfrm>
          <a:prstGeom prst="rect">
            <a:avLst/>
          </a:prstGeom>
        </p:spPr>
      </p:pic>
    </p:spTree>
    <p:extLst>
      <p:ext uri="{BB962C8B-B14F-4D97-AF65-F5344CB8AC3E}">
        <p14:creationId xmlns:p14="http://schemas.microsoft.com/office/powerpoint/2010/main" val="3715925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FE274-EFBB-4305-A8F6-69BB8B1432CB}"/>
              </a:ext>
            </a:extLst>
          </p:cNvPr>
          <p:cNvSpPr>
            <a:spLocks noGrp="1"/>
          </p:cNvSpPr>
          <p:nvPr>
            <p:ph type="title"/>
          </p:nvPr>
        </p:nvSpPr>
        <p:spPr/>
        <p:txBody>
          <a:bodyPr/>
          <a:lstStyle/>
          <a:p>
            <a:r>
              <a:rPr lang="en-US" dirty="0">
                <a:latin typeface="Baskerville Old Face" panose="02020602080505020303" pitchFamily="18" charset="0"/>
              </a:rPr>
              <a:t>Demographics</a:t>
            </a:r>
          </a:p>
        </p:txBody>
      </p:sp>
      <p:sp>
        <p:nvSpPr>
          <p:cNvPr id="3" name="Content Placeholder 2">
            <a:extLst>
              <a:ext uri="{FF2B5EF4-FFF2-40B4-BE49-F238E27FC236}">
                <a16:creationId xmlns:a16="http://schemas.microsoft.com/office/drawing/2014/main" id="{8B4950C4-5F44-4FC7-AAA0-567DDC7D7172}"/>
              </a:ext>
            </a:extLst>
          </p:cNvPr>
          <p:cNvSpPr>
            <a:spLocks noGrp="1"/>
          </p:cNvSpPr>
          <p:nvPr>
            <p:ph idx="1"/>
          </p:nvPr>
        </p:nvSpPr>
        <p:spPr/>
        <p:txBody>
          <a:bodyPr>
            <a:normAutofit fontScale="92500"/>
          </a:bodyPr>
          <a:lstStyle/>
          <a:p>
            <a:r>
              <a:rPr lang="en-US" dirty="0"/>
              <a:t>Average age is 43.2 years old</a:t>
            </a:r>
          </a:p>
          <a:p>
            <a:r>
              <a:rPr lang="en-US" dirty="0"/>
              <a:t>Highly Educated</a:t>
            </a:r>
          </a:p>
          <a:p>
            <a:pPr lvl="1"/>
            <a:r>
              <a:rPr lang="en-US" dirty="0"/>
              <a:t>98% residents with High School Diplomas</a:t>
            </a:r>
          </a:p>
          <a:p>
            <a:pPr lvl="1"/>
            <a:r>
              <a:rPr lang="en-US" dirty="0"/>
              <a:t>66% residents with a Bachelor's Degree or higher</a:t>
            </a:r>
          </a:p>
          <a:p>
            <a:r>
              <a:rPr lang="en-US" dirty="0"/>
              <a:t>Average Median Income (2020)</a:t>
            </a:r>
          </a:p>
          <a:p>
            <a:pPr lvl="1"/>
            <a:r>
              <a:rPr lang="en-US" dirty="0"/>
              <a:t>Essex Country Household:  $82,225</a:t>
            </a:r>
          </a:p>
          <a:p>
            <a:pPr lvl="1"/>
            <a:r>
              <a:rPr lang="en-US" dirty="0"/>
              <a:t>Average Adjacent Communities Household:  $129,421</a:t>
            </a:r>
          </a:p>
          <a:p>
            <a:pPr lvl="1"/>
            <a:r>
              <a:rPr lang="en-US" dirty="0"/>
              <a:t>Topsfield Household:  $144,258</a:t>
            </a:r>
          </a:p>
          <a:p>
            <a:r>
              <a:rPr lang="en-US" dirty="0"/>
              <a:t>High Level of Discretionary Income in Topsfield and surrounding communities</a:t>
            </a:r>
          </a:p>
        </p:txBody>
      </p:sp>
      <p:sp>
        <p:nvSpPr>
          <p:cNvPr id="4" name="Footer Placeholder 3">
            <a:extLst>
              <a:ext uri="{FF2B5EF4-FFF2-40B4-BE49-F238E27FC236}">
                <a16:creationId xmlns:a16="http://schemas.microsoft.com/office/drawing/2014/main" id="{545A949C-6AB3-4581-B5FD-F1E4BC65D1B8}"/>
              </a:ext>
            </a:extLst>
          </p:cNvPr>
          <p:cNvSpPr>
            <a:spLocks noGrp="1"/>
          </p:cNvSpPr>
          <p:nvPr>
            <p:ph type="ftr" sz="quarter" idx="11"/>
          </p:nvPr>
        </p:nvSpPr>
        <p:spPr/>
        <p:txBody>
          <a:bodyPr/>
          <a:lstStyle/>
          <a:p>
            <a:r>
              <a:rPr lang="en-US"/>
              <a:t>For Questions and Comments please email: kharutunian@topsfield-ma.gov</a:t>
            </a:r>
          </a:p>
        </p:txBody>
      </p:sp>
    </p:spTree>
    <p:extLst>
      <p:ext uri="{BB962C8B-B14F-4D97-AF65-F5344CB8AC3E}">
        <p14:creationId xmlns:p14="http://schemas.microsoft.com/office/powerpoint/2010/main" val="2977168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41B34-803C-4F33-BD64-EAD9E1C2F15A}"/>
              </a:ext>
            </a:extLst>
          </p:cNvPr>
          <p:cNvSpPr>
            <a:spLocks noGrp="1"/>
          </p:cNvSpPr>
          <p:nvPr>
            <p:ph type="title"/>
          </p:nvPr>
        </p:nvSpPr>
        <p:spPr/>
        <p:txBody>
          <a:bodyPr/>
          <a:lstStyle/>
          <a:p>
            <a:r>
              <a:rPr lang="en-US" dirty="0">
                <a:latin typeface="Baskerville Old Face" panose="02020602080505020303" pitchFamily="18" charset="0"/>
              </a:rPr>
              <a:t>Explore Topsfield</a:t>
            </a:r>
          </a:p>
        </p:txBody>
      </p:sp>
      <p:sp>
        <p:nvSpPr>
          <p:cNvPr id="3" name="Content Placeholder 2">
            <a:extLst>
              <a:ext uri="{FF2B5EF4-FFF2-40B4-BE49-F238E27FC236}">
                <a16:creationId xmlns:a16="http://schemas.microsoft.com/office/drawing/2014/main" id="{827BAAFC-3EB8-4962-AEF9-77121C700150}"/>
              </a:ext>
            </a:extLst>
          </p:cNvPr>
          <p:cNvSpPr>
            <a:spLocks noGrp="1"/>
          </p:cNvSpPr>
          <p:nvPr>
            <p:ph idx="1"/>
          </p:nvPr>
        </p:nvSpPr>
        <p:spPr>
          <a:xfrm>
            <a:off x="715230" y="2462615"/>
            <a:ext cx="3705675" cy="3416300"/>
          </a:xfrm>
        </p:spPr>
        <p:txBody>
          <a:bodyPr>
            <a:normAutofit/>
          </a:bodyPr>
          <a:lstStyle/>
          <a:p>
            <a:r>
              <a:rPr lang="en-US" dirty="0"/>
              <a:t>Historic</a:t>
            </a:r>
          </a:p>
          <a:p>
            <a:r>
              <a:rPr lang="en-US" dirty="0"/>
              <a:t>Open Space and Recreation</a:t>
            </a:r>
          </a:p>
          <a:p>
            <a:r>
              <a:rPr lang="en-US" dirty="0"/>
              <a:t>Outstanding Schools</a:t>
            </a:r>
          </a:p>
          <a:p>
            <a:r>
              <a:rPr lang="en-US" dirty="0"/>
              <a:t>Town Events….</a:t>
            </a:r>
          </a:p>
          <a:p>
            <a:endParaRPr lang="en-US" dirty="0"/>
          </a:p>
        </p:txBody>
      </p:sp>
      <p:sp>
        <p:nvSpPr>
          <p:cNvPr id="4" name="Footer Placeholder 3">
            <a:extLst>
              <a:ext uri="{FF2B5EF4-FFF2-40B4-BE49-F238E27FC236}">
                <a16:creationId xmlns:a16="http://schemas.microsoft.com/office/drawing/2014/main" id="{F404EFCB-ECD1-4AD7-9028-E0F9A0DFEEE0}"/>
              </a:ext>
            </a:extLst>
          </p:cNvPr>
          <p:cNvSpPr>
            <a:spLocks noGrp="1"/>
          </p:cNvSpPr>
          <p:nvPr>
            <p:ph type="ftr" sz="quarter" idx="11"/>
          </p:nvPr>
        </p:nvSpPr>
        <p:spPr/>
        <p:txBody>
          <a:bodyPr/>
          <a:lstStyle/>
          <a:p>
            <a:r>
              <a:rPr lang="en-US"/>
              <a:t>For Questions and Comments please email: kharutunian@topsfield-ma.gov</a:t>
            </a:r>
          </a:p>
        </p:txBody>
      </p:sp>
      <p:pic>
        <p:nvPicPr>
          <p:cNvPr id="8" name="Picture 7">
            <a:extLst>
              <a:ext uri="{FF2B5EF4-FFF2-40B4-BE49-F238E27FC236}">
                <a16:creationId xmlns:a16="http://schemas.microsoft.com/office/drawing/2014/main" id="{08D5FE87-012D-4EFC-82DC-EFA828A070DF}"/>
              </a:ext>
            </a:extLst>
          </p:cNvPr>
          <p:cNvPicPr>
            <a:picLocks noChangeAspect="1"/>
          </p:cNvPicPr>
          <p:nvPr/>
        </p:nvPicPr>
        <p:blipFill>
          <a:blip r:embed="rId2"/>
          <a:stretch>
            <a:fillRect/>
          </a:stretch>
        </p:blipFill>
        <p:spPr>
          <a:xfrm>
            <a:off x="4004554" y="3680101"/>
            <a:ext cx="3418430" cy="2229979"/>
          </a:xfrm>
          <a:prstGeom prst="rect">
            <a:avLst/>
          </a:prstGeom>
        </p:spPr>
      </p:pic>
      <p:pic>
        <p:nvPicPr>
          <p:cNvPr id="9" name="Picture 8">
            <a:extLst>
              <a:ext uri="{FF2B5EF4-FFF2-40B4-BE49-F238E27FC236}">
                <a16:creationId xmlns:a16="http://schemas.microsoft.com/office/drawing/2014/main" id="{3AC7C667-2991-4365-B781-A9F9BDBB3B2D}"/>
              </a:ext>
            </a:extLst>
          </p:cNvPr>
          <p:cNvPicPr>
            <a:picLocks noChangeAspect="1"/>
          </p:cNvPicPr>
          <p:nvPr/>
        </p:nvPicPr>
        <p:blipFill>
          <a:blip r:embed="rId3"/>
          <a:stretch>
            <a:fillRect/>
          </a:stretch>
        </p:blipFill>
        <p:spPr>
          <a:xfrm>
            <a:off x="6400800" y="2343899"/>
            <a:ext cx="3418430" cy="2019199"/>
          </a:xfrm>
          <a:prstGeom prst="rect">
            <a:avLst/>
          </a:prstGeom>
        </p:spPr>
      </p:pic>
      <p:pic>
        <p:nvPicPr>
          <p:cNvPr id="10" name="Picture 9">
            <a:extLst>
              <a:ext uri="{FF2B5EF4-FFF2-40B4-BE49-F238E27FC236}">
                <a16:creationId xmlns:a16="http://schemas.microsoft.com/office/drawing/2014/main" id="{9E4D4B00-AC73-4EA3-ABAA-B5F08CFA45E3}"/>
              </a:ext>
            </a:extLst>
          </p:cNvPr>
          <p:cNvPicPr>
            <a:picLocks noChangeAspect="1"/>
          </p:cNvPicPr>
          <p:nvPr/>
        </p:nvPicPr>
        <p:blipFill>
          <a:blip r:embed="rId4"/>
          <a:stretch>
            <a:fillRect/>
          </a:stretch>
        </p:blipFill>
        <p:spPr>
          <a:xfrm>
            <a:off x="8187447" y="4130916"/>
            <a:ext cx="3433293" cy="2413323"/>
          </a:xfrm>
          <a:prstGeom prst="rect">
            <a:avLst/>
          </a:prstGeom>
        </p:spPr>
      </p:pic>
    </p:spTree>
    <p:extLst>
      <p:ext uri="{BB962C8B-B14F-4D97-AF65-F5344CB8AC3E}">
        <p14:creationId xmlns:p14="http://schemas.microsoft.com/office/powerpoint/2010/main" val="3960316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1F02A-7A2B-4C36-91A2-9A0B40C09856}"/>
              </a:ext>
            </a:extLst>
          </p:cNvPr>
          <p:cNvSpPr>
            <a:spLocks noGrp="1"/>
          </p:cNvSpPr>
          <p:nvPr>
            <p:ph type="title"/>
          </p:nvPr>
        </p:nvSpPr>
        <p:spPr>
          <a:xfrm>
            <a:off x="1154954" y="947920"/>
            <a:ext cx="8869890" cy="728480"/>
          </a:xfrm>
        </p:spPr>
        <p:txBody>
          <a:bodyPr/>
          <a:lstStyle/>
          <a:p>
            <a:r>
              <a:rPr lang="en-US" dirty="0">
                <a:latin typeface="Baskerville Old Face" panose="02020602080505020303" pitchFamily="18" charset="0"/>
              </a:rPr>
              <a:t>Annual Town Events</a:t>
            </a:r>
          </a:p>
        </p:txBody>
      </p:sp>
      <p:sp>
        <p:nvSpPr>
          <p:cNvPr id="3" name="Content Placeholder 2">
            <a:extLst>
              <a:ext uri="{FF2B5EF4-FFF2-40B4-BE49-F238E27FC236}">
                <a16:creationId xmlns:a16="http://schemas.microsoft.com/office/drawing/2014/main" id="{412AE838-6F4D-4A40-B58A-94CAE6F4A463}"/>
              </a:ext>
            </a:extLst>
          </p:cNvPr>
          <p:cNvSpPr>
            <a:spLocks noGrp="1"/>
          </p:cNvSpPr>
          <p:nvPr>
            <p:ph idx="1"/>
          </p:nvPr>
        </p:nvSpPr>
        <p:spPr>
          <a:xfrm>
            <a:off x="1154954" y="2603500"/>
            <a:ext cx="6663585" cy="3416300"/>
          </a:xfrm>
        </p:spPr>
        <p:txBody>
          <a:bodyPr>
            <a:normAutofit lnSpcReduction="10000"/>
          </a:bodyPr>
          <a:lstStyle/>
          <a:p>
            <a:r>
              <a:rPr lang="en-US" dirty="0"/>
              <a:t>Flower Expo</a:t>
            </a:r>
          </a:p>
          <a:p>
            <a:r>
              <a:rPr lang="en-US" dirty="0"/>
              <a:t>Memorial Day Parade</a:t>
            </a:r>
          </a:p>
          <a:p>
            <a:r>
              <a:rPr lang="en-US" dirty="0"/>
              <a:t>Strawberry Festival – </a:t>
            </a:r>
            <a:r>
              <a:rPr lang="en-US" u="sng" dirty="0"/>
              <a:t>this Saturday</a:t>
            </a:r>
          </a:p>
          <a:p>
            <a:r>
              <a:rPr lang="en-US" b="1" i="1" dirty="0"/>
              <a:t>NEW</a:t>
            </a:r>
            <a:r>
              <a:rPr lang="en-US" dirty="0"/>
              <a:t> Summer Farmers/Artisan Markets </a:t>
            </a:r>
          </a:p>
          <a:p>
            <a:r>
              <a:rPr lang="en-US" dirty="0"/>
              <a:t>Tomato Festival</a:t>
            </a:r>
          </a:p>
          <a:p>
            <a:r>
              <a:rPr lang="en-US" dirty="0"/>
              <a:t>Holiday on the Green</a:t>
            </a:r>
          </a:p>
          <a:p>
            <a:r>
              <a:rPr lang="en-US" dirty="0"/>
              <a:t>Ice Rink on the Common</a:t>
            </a:r>
          </a:p>
          <a:p>
            <a:pPr marL="0" indent="0">
              <a:buNone/>
            </a:pPr>
            <a:endParaRPr lang="en-US" dirty="0"/>
          </a:p>
          <a:p>
            <a:r>
              <a:rPr lang="en-US" dirty="0"/>
              <a:t>Focused on placemaking and activating our spaces!!!</a:t>
            </a:r>
          </a:p>
        </p:txBody>
      </p:sp>
      <p:sp>
        <p:nvSpPr>
          <p:cNvPr id="4" name="Footer Placeholder 3">
            <a:extLst>
              <a:ext uri="{FF2B5EF4-FFF2-40B4-BE49-F238E27FC236}">
                <a16:creationId xmlns:a16="http://schemas.microsoft.com/office/drawing/2014/main" id="{8AFAEB0D-4347-4F9E-85CE-D9F16ED705F7}"/>
              </a:ext>
            </a:extLst>
          </p:cNvPr>
          <p:cNvSpPr>
            <a:spLocks noGrp="1"/>
          </p:cNvSpPr>
          <p:nvPr>
            <p:ph type="ftr" sz="quarter" idx="11"/>
          </p:nvPr>
        </p:nvSpPr>
        <p:spPr/>
        <p:txBody>
          <a:bodyPr/>
          <a:lstStyle/>
          <a:p>
            <a:r>
              <a:rPr lang="en-US"/>
              <a:t>For Questions and Comments please email: kharutunian@topsfield-ma.gov</a:t>
            </a:r>
          </a:p>
        </p:txBody>
      </p:sp>
      <p:pic>
        <p:nvPicPr>
          <p:cNvPr id="6" name="Picture 5">
            <a:extLst>
              <a:ext uri="{FF2B5EF4-FFF2-40B4-BE49-F238E27FC236}">
                <a16:creationId xmlns:a16="http://schemas.microsoft.com/office/drawing/2014/main" id="{68B64B5E-BE54-4EEE-B5C2-3FADFD090A9A}"/>
              </a:ext>
            </a:extLst>
          </p:cNvPr>
          <p:cNvPicPr>
            <a:picLocks noChangeAspect="1"/>
          </p:cNvPicPr>
          <p:nvPr/>
        </p:nvPicPr>
        <p:blipFill>
          <a:blip r:embed="rId2"/>
          <a:stretch>
            <a:fillRect/>
          </a:stretch>
        </p:blipFill>
        <p:spPr>
          <a:xfrm>
            <a:off x="9858840" y="2155363"/>
            <a:ext cx="1687069" cy="2547274"/>
          </a:xfrm>
          <a:prstGeom prst="rect">
            <a:avLst/>
          </a:prstGeom>
        </p:spPr>
      </p:pic>
      <p:pic>
        <p:nvPicPr>
          <p:cNvPr id="7" name="Picture 6">
            <a:extLst>
              <a:ext uri="{FF2B5EF4-FFF2-40B4-BE49-F238E27FC236}">
                <a16:creationId xmlns:a16="http://schemas.microsoft.com/office/drawing/2014/main" id="{B673DED7-C379-47F3-B14B-2109E935A619}"/>
              </a:ext>
            </a:extLst>
          </p:cNvPr>
          <p:cNvPicPr>
            <a:picLocks noChangeAspect="1"/>
          </p:cNvPicPr>
          <p:nvPr/>
        </p:nvPicPr>
        <p:blipFill>
          <a:blip r:embed="rId3"/>
          <a:stretch>
            <a:fillRect/>
          </a:stretch>
        </p:blipFill>
        <p:spPr>
          <a:xfrm>
            <a:off x="6300305" y="3061206"/>
            <a:ext cx="3715268" cy="2238687"/>
          </a:xfrm>
          <a:prstGeom prst="rect">
            <a:avLst/>
          </a:prstGeom>
        </p:spPr>
      </p:pic>
      <p:pic>
        <p:nvPicPr>
          <p:cNvPr id="8" name="Picture 7">
            <a:extLst>
              <a:ext uri="{FF2B5EF4-FFF2-40B4-BE49-F238E27FC236}">
                <a16:creationId xmlns:a16="http://schemas.microsoft.com/office/drawing/2014/main" id="{7ADBA092-04DD-4474-97C8-16F09EB8B88A}"/>
              </a:ext>
            </a:extLst>
          </p:cNvPr>
          <p:cNvPicPr>
            <a:picLocks noChangeAspect="1"/>
          </p:cNvPicPr>
          <p:nvPr/>
        </p:nvPicPr>
        <p:blipFill>
          <a:blip r:embed="rId4"/>
          <a:stretch>
            <a:fillRect/>
          </a:stretch>
        </p:blipFill>
        <p:spPr>
          <a:xfrm>
            <a:off x="6803999" y="1496874"/>
            <a:ext cx="3049009" cy="1932126"/>
          </a:xfrm>
          <a:prstGeom prst="rect">
            <a:avLst/>
          </a:prstGeom>
        </p:spPr>
      </p:pic>
    </p:spTree>
    <p:extLst>
      <p:ext uri="{BB962C8B-B14F-4D97-AF65-F5344CB8AC3E}">
        <p14:creationId xmlns:p14="http://schemas.microsoft.com/office/powerpoint/2010/main" val="1427565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F85F41-36D4-4A55-8463-F3CA5310529A}"/>
              </a:ext>
            </a:extLst>
          </p:cNvPr>
          <p:cNvSpPr>
            <a:spLocks noGrp="1"/>
          </p:cNvSpPr>
          <p:nvPr>
            <p:ph idx="1"/>
          </p:nvPr>
        </p:nvSpPr>
        <p:spPr>
          <a:xfrm>
            <a:off x="755565" y="2625754"/>
            <a:ext cx="3859795" cy="3334771"/>
          </a:xfrm>
        </p:spPr>
        <p:txBody>
          <a:bodyPr/>
          <a:lstStyle/>
          <a:p>
            <a:r>
              <a:rPr lang="en-US" dirty="0"/>
              <a:t>Founded in 1818</a:t>
            </a:r>
          </a:p>
          <a:p>
            <a:r>
              <a:rPr lang="en-US" dirty="0"/>
              <a:t>Known as America’s oldest country fair </a:t>
            </a:r>
          </a:p>
          <a:p>
            <a:r>
              <a:rPr lang="en-US" dirty="0"/>
              <a:t>500,000+ visitors during 11 days in October each year</a:t>
            </a:r>
          </a:p>
          <a:p>
            <a:r>
              <a:rPr lang="en-US" dirty="0"/>
              <a:t>Strong partnership between the Town and the Fair</a:t>
            </a:r>
          </a:p>
          <a:p>
            <a:endParaRPr lang="en-US" dirty="0"/>
          </a:p>
        </p:txBody>
      </p:sp>
      <p:sp>
        <p:nvSpPr>
          <p:cNvPr id="4" name="Footer Placeholder 3">
            <a:extLst>
              <a:ext uri="{FF2B5EF4-FFF2-40B4-BE49-F238E27FC236}">
                <a16:creationId xmlns:a16="http://schemas.microsoft.com/office/drawing/2014/main" id="{4B48547A-F205-47B7-83A4-AFEFF0F52509}"/>
              </a:ext>
            </a:extLst>
          </p:cNvPr>
          <p:cNvSpPr>
            <a:spLocks noGrp="1"/>
          </p:cNvSpPr>
          <p:nvPr>
            <p:ph type="ftr" sz="quarter" idx="11"/>
          </p:nvPr>
        </p:nvSpPr>
        <p:spPr/>
        <p:txBody>
          <a:bodyPr/>
          <a:lstStyle/>
          <a:p>
            <a:r>
              <a:rPr lang="en-US"/>
              <a:t>For Questions and Comments please email: kharutunian@topsfield-ma.gov</a:t>
            </a:r>
          </a:p>
        </p:txBody>
      </p:sp>
      <p:pic>
        <p:nvPicPr>
          <p:cNvPr id="6" name="Picture 5">
            <a:extLst>
              <a:ext uri="{FF2B5EF4-FFF2-40B4-BE49-F238E27FC236}">
                <a16:creationId xmlns:a16="http://schemas.microsoft.com/office/drawing/2014/main" id="{A8C46A39-6C36-4293-9372-5A20E943D72D}"/>
              </a:ext>
            </a:extLst>
          </p:cNvPr>
          <p:cNvPicPr>
            <a:picLocks noChangeAspect="1"/>
          </p:cNvPicPr>
          <p:nvPr/>
        </p:nvPicPr>
        <p:blipFill>
          <a:blip r:embed="rId2"/>
          <a:stretch>
            <a:fillRect/>
          </a:stretch>
        </p:blipFill>
        <p:spPr>
          <a:xfrm>
            <a:off x="7748434" y="1577130"/>
            <a:ext cx="4167074" cy="2366051"/>
          </a:xfrm>
          <a:prstGeom prst="rect">
            <a:avLst/>
          </a:prstGeom>
        </p:spPr>
      </p:pic>
      <p:pic>
        <p:nvPicPr>
          <p:cNvPr id="7" name="Picture 6">
            <a:extLst>
              <a:ext uri="{FF2B5EF4-FFF2-40B4-BE49-F238E27FC236}">
                <a16:creationId xmlns:a16="http://schemas.microsoft.com/office/drawing/2014/main" id="{862C91D8-4833-43F7-A8D9-66E85192A123}"/>
              </a:ext>
            </a:extLst>
          </p:cNvPr>
          <p:cNvPicPr>
            <a:picLocks noChangeAspect="1"/>
          </p:cNvPicPr>
          <p:nvPr/>
        </p:nvPicPr>
        <p:blipFill>
          <a:blip r:embed="rId3"/>
          <a:stretch>
            <a:fillRect/>
          </a:stretch>
        </p:blipFill>
        <p:spPr>
          <a:xfrm>
            <a:off x="5075338" y="2772925"/>
            <a:ext cx="3096805" cy="3137155"/>
          </a:xfrm>
          <a:prstGeom prst="rect">
            <a:avLst/>
          </a:prstGeom>
        </p:spPr>
      </p:pic>
      <p:pic>
        <p:nvPicPr>
          <p:cNvPr id="8" name="Picture 7">
            <a:extLst>
              <a:ext uri="{FF2B5EF4-FFF2-40B4-BE49-F238E27FC236}">
                <a16:creationId xmlns:a16="http://schemas.microsoft.com/office/drawing/2014/main" id="{25ABED91-3EB5-4CAB-B19D-C387BBC77AC8}"/>
              </a:ext>
            </a:extLst>
          </p:cNvPr>
          <p:cNvPicPr>
            <a:picLocks noChangeAspect="1"/>
          </p:cNvPicPr>
          <p:nvPr/>
        </p:nvPicPr>
        <p:blipFill>
          <a:blip r:embed="rId4"/>
          <a:stretch>
            <a:fillRect/>
          </a:stretch>
        </p:blipFill>
        <p:spPr>
          <a:xfrm>
            <a:off x="1493292" y="728757"/>
            <a:ext cx="2607693" cy="1465683"/>
          </a:xfrm>
          <a:prstGeom prst="rect">
            <a:avLst/>
          </a:prstGeom>
        </p:spPr>
      </p:pic>
      <p:pic>
        <p:nvPicPr>
          <p:cNvPr id="9" name="Picture 8">
            <a:extLst>
              <a:ext uri="{FF2B5EF4-FFF2-40B4-BE49-F238E27FC236}">
                <a16:creationId xmlns:a16="http://schemas.microsoft.com/office/drawing/2014/main" id="{EA5F8B9A-042E-44A8-BBC7-26E8E2D86951}"/>
              </a:ext>
            </a:extLst>
          </p:cNvPr>
          <p:cNvPicPr>
            <a:picLocks noChangeAspect="1"/>
          </p:cNvPicPr>
          <p:nvPr/>
        </p:nvPicPr>
        <p:blipFill>
          <a:blip r:embed="rId5"/>
          <a:stretch>
            <a:fillRect/>
          </a:stretch>
        </p:blipFill>
        <p:spPr>
          <a:xfrm>
            <a:off x="7932992" y="4341502"/>
            <a:ext cx="2586337" cy="2226319"/>
          </a:xfrm>
          <a:prstGeom prst="rect">
            <a:avLst/>
          </a:prstGeom>
        </p:spPr>
      </p:pic>
    </p:spTree>
    <p:extLst>
      <p:ext uri="{BB962C8B-B14F-4D97-AF65-F5344CB8AC3E}">
        <p14:creationId xmlns:p14="http://schemas.microsoft.com/office/powerpoint/2010/main" val="153352398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F1C4790-FE3C-4020-8CA7-00621DA7BB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9407</TotalTime>
  <Words>2027</Words>
  <Application>Microsoft Office PowerPoint</Application>
  <PresentationFormat>Widescreen</PresentationFormat>
  <Paragraphs>286</Paragraphs>
  <Slides>35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Baskerville Old Face</vt:lpstr>
      <vt:lpstr>Calibri</vt:lpstr>
      <vt:lpstr>Century Gothic</vt:lpstr>
      <vt:lpstr>Wingdings 3</vt:lpstr>
      <vt:lpstr>Ion Boardroom</vt:lpstr>
      <vt:lpstr>BUSINESS AND DEVELOPMENT SHOWCASE</vt:lpstr>
      <vt:lpstr>Goals for Today</vt:lpstr>
      <vt:lpstr>Background on Topsfield</vt:lpstr>
      <vt:lpstr>Location</vt:lpstr>
      <vt:lpstr>Populations of Surrounding Communities</vt:lpstr>
      <vt:lpstr>Demographics</vt:lpstr>
      <vt:lpstr>Explore Topsfield</vt:lpstr>
      <vt:lpstr>Annual Town Events</vt:lpstr>
      <vt:lpstr>PowerPoint Presentation</vt:lpstr>
      <vt:lpstr>Housing</vt:lpstr>
      <vt:lpstr>Business Community</vt:lpstr>
      <vt:lpstr>Regulatory and More</vt:lpstr>
      <vt:lpstr>Zoning</vt:lpstr>
      <vt:lpstr>Traffic Counts</vt:lpstr>
      <vt:lpstr>Liquor Licenses</vt:lpstr>
      <vt:lpstr>2019 MAPC Study - Downtown Revitalization Strategic Plan</vt:lpstr>
      <vt:lpstr>Support by the Town</vt:lpstr>
      <vt:lpstr>Competitive Grants Received 2019 -2021</vt:lpstr>
      <vt:lpstr>PowerPoint Presentation</vt:lpstr>
      <vt:lpstr>What’s to Come?</vt:lpstr>
      <vt:lpstr>Community Survey, Spring 2022</vt:lpstr>
      <vt:lpstr>Community Survey, Spring 2022</vt:lpstr>
      <vt:lpstr>Community Survey, Spring 2022</vt:lpstr>
      <vt:lpstr>Community Survey, Spring 2022</vt:lpstr>
      <vt:lpstr>Community Survey, Spring 2022</vt:lpstr>
      <vt:lpstr>Community Survey, Spring 2022</vt:lpstr>
      <vt:lpstr>Community Survey, Spring 2022</vt:lpstr>
      <vt:lpstr>Community Survey, Spring 2022</vt:lpstr>
      <vt:lpstr>Opportunities</vt:lpstr>
      <vt:lpstr>30 Main Street (Former Santander Bank)</vt:lpstr>
      <vt:lpstr>448 Boston Street (Route 1)</vt:lpstr>
      <vt:lpstr>The Old Highway Garage and Fire Station</vt:lpstr>
      <vt:lpstr>Considerations </vt:lpstr>
      <vt:lpstr>Unlocking Future Possibilities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TOWN OF TOPSFIELD  Community Conversation</dc:title>
  <dc:creator>Kevin Harutunian</dc:creator>
  <cp:lastModifiedBy>Stephanie Bilotti</cp:lastModifiedBy>
  <cp:revision>97</cp:revision>
  <cp:lastPrinted>2022-06-06T01:26:44Z</cp:lastPrinted>
  <dcterms:created xsi:type="dcterms:W3CDTF">2021-02-23T19:01:21Z</dcterms:created>
  <dcterms:modified xsi:type="dcterms:W3CDTF">2022-06-08T12:59:53Z</dcterms:modified>
</cp:coreProperties>
</file>